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Metadata/LabelInfo.xml" ContentType="application/vnd.ms-office.classificationlabels+xml"/>
  <Override PartName="/customXml/itemProps2.xml" ContentType="application/vnd.openxmlformats-officedocument.customXmlProperties+xml"/>
  <Override PartName="/customXml/itemProps1.xml" ContentType="application/vnd.openxmlformats-officedocument.customXmlProperties+xml"/>
  <Override PartName="/docProps/core.xml" ContentType="application/vnd.openxmlformats-package.core-properties+xml"/>
  <Override PartName="/ppt/revisionInfo.xml" ContentType="application/vnd.ms-powerpoint.revisioninfo+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3"/>
  </p:sldMasterIdLst>
  <p:notesMasterIdLst>
    <p:notesMasterId r:id="rId25"/>
  </p:notesMasterIdLst>
  <p:sldIdLst>
    <p:sldId id="270" r:id="rId4"/>
    <p:sldId id="271" r:id="rId5"/>
    <p:sldId id="272" r:id="rId6"/>
    <p:sldId id="273" r:id="rId7"/>
    <p:sldId id="274" r:id="rId8"/>
    <p:sldId id="275" r:id="rId9"/>
    <p:sldId id="276" r:id="rId10"/>
    <p:sldId id="277" r:id="rId11"/>
    <p:sldId id="278" r:id="rId12"/>
    <p:sldId id="279" r:id="rId13"/>
    <p:sldId id="280" r:id="rId14"/>
    <p:sldId id="269" r:id="rId15"/>
    <p:sldId id="281" r:id="rId16"/>
    <p:sldId id="282" r:id="rId17"/>
    <p:sldId id="283" r:id="rId18"/>
    <p:sldId id="284" r:id="rId19"/>
    <p:sldId id="285" r:id="rId20"/>
    <p:sldId id="286" r:id="rId21"/>
    <p:sldId id="288" r:id="rId22"/>
    <p:sldId id="289" r:id="rId23"/>
    <p:sldId id="287"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2EBA"/>
    <a:srgbClr val="8BAE46"/>
    <a:srgbClr val="E77016"/>
    <a:srgbClr val="8F5DA2"/>
    <a:srgbClr val="00C8FD"/>
    <a:srgbClr val="3CBDE2"/>
    <a:srgbClr val="262626"/>
    <a:srgbClr val="F2F2F2"/>
    <a:srgbClr val="2525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1DE52DC-9CA4-4DAA-81F8-2BF9C5AE44C7}" v="4" dt="2023-09-15T19:57:55.9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24"/>
    <p:restoredTop sz="96327"/>
  </p:normalViewPr>
  <p:slideViewPr>
    <p:cSldViewPr snapToGrid="0" snapToObjects="1">
      <p:cViewPr varScale="1">
        <p:scale>
          <a:sx n="115" d="100"/>
          <a:sy n="115" d="100"/>
        </p:scale>
        <p:origin x="36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customXml" Target="../customXml/item3.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6174E0-CC54-C640-AFC2-6B5D14847F5C}" type="datetimeFigureOut">
              <a:rPr lang="en-US" smtClean="0"/>
              <a:t>12/5/2023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3A6543-54FC-9548-A0EF-2F9F3C30166A}" type="slidenum">
              <a:rPr lang="en-US" smtClean="0"/>
              <a:t>‹#›</a:t>
            </a:fld>
            <a:endParaRPr lang="en-US"/>
          </a:p>
        </p:txBody>
      </p:sp>
    </p:spTree>
    <p:extLst>
      <p:ext uri="{BB962C8B-B14F-4D97-AF65-F5344CB8AC3E}">
        <p14:creationId xmlns:p14="http://schemas.microsoft.com/office/powerpoint/2010/main" val="724839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C3A6543-54FC-9548-A0EF-2F9F3C30166A}" type="slidenum">
              <a:rPr lang="en-US" smtClean="0"/>
              <a:t>4</a:t>
            </a:fld>
            <a:endParaRPr lang="en-US"/>
          </a:p>
        </p:txBody>
      </p:sp>
    </p:spTree>
    <p:extLst>
      <p:ext uri="{BB962C8B-B14F-4D97-AF65-F5344CB8AC3E}">
        <p14:creationId xmlns:p14="http://schemas.microsoft.com/office/powerpoint/2010/main" val="2344295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C3A6543-54FC-9548-A0EF-2F9F3C30166A}" type="slidenum">
              <a:rPr lang="en-US" smtClean="0"/>
              <a:t>6</a:t>
            </a:fld>
            <a:endParaRPr lang="en-US"/>
          </a:p>
        </p:txBody>
      </p:sp>
    </p:spTree>
    <p:extLst>
      <p:ext uri="{BB962C8B-B14F-4D97-AF65-F5344CB8AC3E}">
        <p14:creationId xmlns:p14="http://schemas.microsoft.com/office/powerpoint/2010/main" val="3485386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3939ECCB-02E8-934B-A802-B2B65D9B4862}"/>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Tree>
    <p:extLst>
      <p:ext uri="{BB962C8B-B14F-4D97-AF65-F5344CB8AC3E}">
        <p14:creationId xmlns:p14="http://schemas.microsoft.com/office/powerpoint/2010/main" val="3195222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464FD98-521E-4B5C-67C7-FCD5E11A68B0}"/>
              </a:ext>
            </a:extLst>
          </p:cNvPr>
          <p:cNvSpPr/>
          <p:nvPr userDrawn="1"/>
        </p:nvSpPr>
        <p:spPr>
          <a:xfrm>
            <a:off x="-1" y="0"/>
            <a:ext cx="4044099" cy="6858000"/>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EA2C75F-5645-F44D-AF4C-1F230A6DC9D6}"/>
              </a:ext>
            </a:extLst>
          </p:cNvPr>
          <p:cNvSpPr>
            <a:spLocks noGrp="1"/>
          </p:cNvSpPr>
          <p:nvPr>
            <p:ph type="title" hasCustomPrompt="1"/>
          </p:nvPr>
        </p:nvSpPr>
        <p:spPr>
          <a:xfrm>
            <a:off x="563880" y="637538"/>
            <a:ext cx="2934694" cy="858677"/>
          </a:xfrm>
        </p:spPr>
        <p:txBody>
          <a:bodyPr anchor="t">
            <a:normAutofit/>
          </a:bodyPr>
          <a:lstStyle>
            <a:lvl1pPr>
              <a:defRPr sz="1800" b="1" i="0">
                <a:solidFill>
                  <a:srgbClr val="252525"/>
                </a:solidFill>
                <a:latin typeface="Arial Black" panose="020B0604020202020204" pitchFamily="34" charset="0"/>
                <a:cs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24FBDC6-EBC3-054F-83E2-523359CEDE3F}"/>
              </a:ext>
            </a:extLst>
          </p:cNvPr>
          <p:cNvSpPr>
            <a:spLocks noGrp="1"/>
          </p:cNvSpPr>
          <p:nvPr>
            <p:ph sz="half" idx="1"/>
          </p:nvPr>
        </p:nvSpPr>
        <p:spPr>
          <a:xfrm>
            <a:off x="563880" y="1711561"/>
            <a:ext cx="2934694" cy="4287203"/>
          </a:xfrm>
        </p:spPr>
        <p:txBody>
          <a:bodyPr>
            <a:normAutofit/>
          </a:bodyPr>
          <a:lstStyle>
            <a:lvl1pPr marL="0" indent="0">
              <a:lnSpc>
                <a:spcPct val="120000"/>
              </a:lnSpc>
              <a:buNone/>
              <a:defRPr sz="900">
                <a:solidFill>
                  <a:schemeClr val="tx1"/>
                </a:solidFill>
              </a:defRPr>
            </a:lvl1pPr>
            <a:lvl2pPr marL="457200" indent="0">
              <a:lnSpc>
                <a:spcPct val="120000"/>
              </a:lnSpc>
              <a:buNone/>
              <a:defRPr sz="900">
                <a:solidFill>
                  <a:schemeClr val="tx1"/>
                </a:solidFill>
              </a:defRPr>
            </a:lvl2pPr>
            <a:lvl3pPr marL="914400" indent="0">
              <a:lnSpc>
                <a:spcPct val="120000"/>
              </a:lnSpc>
              <a:buNone/>
              <a:defRPr sz="900">
                <a:solidFill>
                  <a:schemeClr val="tx1"/>
                </a:solidFill>
              </a:defRPr>
            </a:lvl3pPr>
            <a:lvl4pPr marL="1371600" indent="0">
              <a:lnSpc>
                <a:spcPct val="120000"/>
              </a:lnSpc>
              <a:buNone/>
              <a:defRPr sz="900">
                <a:solidFill>
                  <a:schemeClr val="tx1"/>
                </a:solidFill>
              </a:defRPr>
            </a:lvl4pPr>
            <a:lvl5pPr marL="1828800" indent="0">
              <a:lnSpc>
                <a:spcPct val="120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a:extLst>
              <a:ext uri="{FF2B5EF4-FFF2-40B4-BE49-F238E27FC236}">
                <a16:creationId xmlns:a16="http://schemas.microsoft.com/office/drawing/2014/main" id="{C8B2EF60-E95E-8946-BF8D-039F199C8553}"/>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Tree>
    <p:extLst>
      <p:ext uri="{BB962C8B-B14F-4D97-AF65-F5344CB8AC3E}">
        <p14:creationId xmlns:p14="http://schemas.microsoft.com/office/powerpoint/2010/main" val="3380642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2C75F-5645-F44D-AF4C-1F230A6DC9D6}"/>
              </a:ext>
            </a:extLst>
          </p:cNvPr>
          <p:cNvSpPr>
            <a:spLocks noGrp="1"/>
          </p:cNvSpPr>
          <p:nvPr>
            <p:ph type="title" hasCustomPrompt="1"/>
          </p:nvPr>
        </p:nvSpPr>
        <p:spPr>
          <a:xfrm>
            <a:off x="563880" y="637538"/>
            <a:ext cx="2934694" cy="858677"/>
          </a:xfrm>
        </p:spPr>
        <p:txBody>
          <a:bodyPr anchor="t">
            <a:normAutofit/>
          </a:bodyPr>
          <a:lstStyle>
            <a:lvl1pPr>
              <a:defRPr sz="1800" b="1" i="0">
                <a:solidFill>
                  <a:srgbClr val="252525"/>
                </a:solidFill>
                <a:latin typeface="Arial Black" panose="020B0604020202020204" pitchFamily="34" charset="0"/>
                <a:cs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24FBDC6-EBC3-054F-83E2-523359CEDE3F}"/>
              </a:ext>
            </a:extLst>
          </p:cNvPr>
          <p:cNvSpPr>
            <a:spLocks noGrp="1"/>
          </p:cNvSpPr>
          <p:nvPr>
            <p:ph sz="half" idx="1"/>
          </p:nvPr>
        </p:nvSpPr>
        <p:spPr>
          <a:xfrm>
            <a:off x="563880" y="1711561"/>
            <a:ext cx="2934694" cy="4287203"/>
          </a:xfrm>
        </p:spPr>
        <p:txBody>
          <a:bodyPr>
            <a:normAutofit/>
          </a:bodyPr>
          <a:lstStyle>
            <a:lvl1pPr marL="0" indent="0">
              <a:lnSpc>
                <a:spcPct val="120000"/>
              </a:lnSpc>
              <a:buNone/>
              <a:defRPr sz="900">
                <a:solidFill>
                  <a:schemeClr val="tx1"/>
                </a:solidFill>
              </a:defRPr>
            </a:lvl1pPr>
            <a:lvl2pPr marL="457200" indent="0">
              <a:lnSpc>
                <a:spcPct val="120000"/>
              </a:lnSpc>
              <a:buNone/>
              <a:defRPr sz="900">
                <a:solidFill>
                  <a:schemeClr val="tx1"/>
                </a:solidFill>
              </a:defRPr>
            </a:lvl2pPr>
            <a:lvl3pPr marL="914400" indent="0">
              <a:lnSpc>
                <a:spcPct val="120000"/>
              </a:lnSpc>
              <a:buNone/>
              <a:defRPr sz="900">
                <a:solidFill>
                  <a:schemeClr val="tx1"/>
                </a:solidFill>
              </a:defRPr>
            </a:lvl3pPr>
            <a:lvl4pPr marL="1371600" indent="0">
              <a:lnSpc>
                <a:spcPct val="120000"/>
              </a:lnSpc>
              <a:buNone/>
              <a:defRPr sz="900">
                <a:solidFill>
                  <a:schemeClr val="tx1"/>
                </a:solidFill>
              </a:defRPr>
            </a:lvl4pPr>
            <a:lvl5pPr marL="1828800" indent="0">
              <a:lnSpc>
                <a:spcPct val="120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a:extLst>
              <a:ext uri="{FF2B5EF4-FFF2-40B4-BE49-F238E27FC236}">
                <a16:creationId xmlns:a16="http://schemas.microsoft.com/office/drawing/2014/main" id="{C8B2EF60-E95E-8946-BF8D-039F199C8553}"/>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Tree>
    <p:extLst>
      <p:ext uri="{BB962C8B-B14F-4D97-AF65-F5344CB8AC3E}">
        <p14:creationId xmlns:p14="http://schemas.microsoft.com/office/powerpoint/2010/main" val="1437126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2C75F-5645-F44D-AF4C-1F230A6DC9D6}"/>
              </a:ext>
            </a:extLst>
          </p:cNvPr>
          <p:cNvSpPr>
            <a:spLocks noGrp="1"/>
          </p:cNvSpPr>
          <p:nvPr>
            <p:ph type="title" hasCustomPrompt="1"/>
          </p:nvPr>
        </p:nvSpPr>
        <p:spPr>
          <a:xfrm>
            <a:off x="563880" y="637538"/>
            <a:ext cx="2934694" cy="858677"/>
          </a:xfrm>
        </p:spPr>
        <p:txBody>
          <a:bodyPr anchor="t">
            <a:normAutofit/>
          </a:bodyPr>
          <a:lstStyle>
            <a:lvl1pPr>
              <a:defRPr sz="1800" b="1" i="0">
                <a:solidFill>
                  <a:srgbClr val="252525"/>
                </a:solidFill>
                <a:latin typeface="Arial Black" panose="020B0604020202020204" pitchFamily="34" charset="0"/>
                <a:cs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24FBDC6-EBC3-054F-83E2-523359CEDE3F}"/>
              </a:ext>
            </a:extLst>
          </p:cNvPr>
          <p:cNvSpPr>
            <a:spLocks noGrp="1"/>
          </p:cNvSpPr>
          <p:nvPr>
            <p:ph sz="half" idx="1"/>
          </p:nvPr>
        </p:nvSpPr>
        <p:spPr>
          <a:xfrm>
            <a:off x="563880" y="1711561"/>
            <a:ext cx="2934694" cy="4287203"/>
          </a:xfrm>
        </p:spPr>
        <p:txBody>
          <a:bodyPr>
            <a:normAutofit/>
          </a:bodyPr>
          <a:lstStyle>
            <a:lvl1pPr marL="0" indent="0">
              <a:lnSpc>
                <a:spcPct val="120000"/>
              </a:lnSpc>
              <a:buNone/>
              <a:defRPr sz="900">
                <a:solidFill>
                  <a:schemeClr val="tx1"/>
                </a:solidFill>
              </a:defRPr>
            </a:lvl1pPr>
            <a:lvl2pPr marL="457200" indent="0">
              <a:lnSpc>
                <a:spcPct val="120000"/>
              </a:lnSpc>
              <a:buNone/>
              <a:defRPr sz="900">
                <a:solidFill>
                  <a:schemeClr val="tx1"/>
                </a:solidFill>
              </a:defRPr>
            </a:lvl2pPr>
            <a:lvl3pPr marL="914400" indent="0">
              <a:lnSpc>
                <a:spcPct val="120000"/>
              </a:lnSpc>
              <a:buNone/>
              <a:defRPr sz="900">
                <a:solidFill>
                  <a:schemeClr val="tx1"/>
                </a:solidFill>
              </a:defRPr>
            </a:lvl3pPr>
            <a:lvl4pPr marL="1371600" indent="0">
              <a:lnSpc>
                <a:spcPct val="120000"/>
              </a:lnSpc>
              <a:buNone/>
              <a:defRPr sz="900">
                <a:solidFill>
                  <a:schemeClr val="tx1"/>
                </a:solidFill>
              </a:defRPr>
            </a:lvl4pPr>
            <a:lvl5pPr marL="1828800" indent="0">
              <a:lnSpc>
                <a:spcPct val="120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a:extLst>
              <a:ext uri="{FF2B5EF4-FFF2-40B4-BE49-F238E27FC236}">
                <a16:creationId xmlns:a16="http://schemas.microsoft.com/office/drawing/2014/main" id="{C8B2EF60-E95E-8946-BF8D-039F199C8553}"/>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
        <p:nvSpPr>
          <p:cNvPr id="6" name="Rectangle 5">
            <a:extLst>
              <a:ext uri="{FF2B5EF4-FFF2-40B4-BE49-F238E27FC236}">
                <a16:creationId xmlns:a16="http://schemas.microsoft.com/office/drawing/2014/main" id="{0D94849F-D108-6A51-4326-213D0A413D94}"/>
              </a:ext>
            </a:extLst>
          </p:cNvPr>
          <p:cNvSpPr/>
          <p:nvPr userDrawn="1"/>
        </p:nvSpPr>
        <p:spPr>
          <a:xfrm>
            <a:off x="3987538" y="0"/>
            <a:ext cx="8204462" cy="3280528"/>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217A9A4-B7DB-467A-6C72-510DA7A13AE3}"/>
              </a:ext>
            </a:extLst>
          </p:cNvPr>
          <p:cNvSpPr/>
          <p:nvPr userDrawn="1"/>
        </p:nvSpPr>
        <p:spPr>
          <a:xfrm>
            <a:off x="3987538" y="3577473"/>
            <a:ext cx="8204462" cy="3280528"/>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13773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2C75F-5645-F44D-AF4C-1F230A6DC9D6}"/>
              </a:ext>
            </a:extLst>
          </p:cNvPr>
          <p:cNvSpPr>
            <a:spLocks noGrp="1"/>
          </p:cNvSpPr>
          <p:nvPr>
            <p:ph type="title" hasCustomPrompt="1"/>
          </p:nvPr>
        </p:nvSpPr>
        <p:spPr>
          <a:xfrm>
            <a:off x="563880" y="637538"/>
            <a:ext cx="2934694" cy="858677"/>
          </a:xfrm>
        </p:spPr>
        <p:txBody>
          <a:bodyPr anchor="t">
            <a:normAutofit/>
          </a:bodyPr>
          <a:lstStyle>
            <a:lvl1pPr>
              <a:defRPr sz="1800" b="1" i="0">
                <a:solidFill>
                  <a:srgbClr val="252525"/>
                </a:solidFill>
                <a:latin typeface="Arial Black" panose="020B0604020202020204" pitchFamily="34" charset="0"/>
                <a:cs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24FBDC6-EBC3-054F-83E2-523359CEDE3F}"/>
              </a:ext>
            </a:extLst>
          </p:cNvPr>
          <p:cNvSpPr>
            <a:spLocks noGrp="1"/>
          </p:cNvSpPr>
          <p:nvPr>
            <p:ph sz="half" idx="1"/>
          </p:nvPr>
        </p:nvSpPr>
        <p:spPr>
          <a:xfrm>
            <a:off x="563880" y="1711561"/>
            <a:ext cx="2934694" cy="4287203"/>
          </a:xfrm>
        </p:spPr>
        <p:txBody>
          <a:bodyPr>
            <a:normAutofit/>
          </a:bodyPr>
          <a:lstStyle>
            <a:lvl1pPr marL="0" indent="0">
              <a:lnSpc>
                <a:spcPct val="120000"/>
              </a:lnSpc>
              <a:buNone/>
              <a:defRPr sz="900">
                <a:solidFill>
                  <a:schemeClr val="tx1"/>
                </a:solidFill>
              </a:defRPr>
            </a:lvl1pPr>
            <a:lvl2pPr marL="457200" indent="0">
              <a:lnSpc>
                <a:spcPct val="120000"/>
              </a:lnSpc>
              <a:buNone/>
              <a:defRPr sz="900">
                <a:solidFill>
                  <a:schemeClr val="tx1"/>
                </a:solidFill>
              </a:defRPr>
            </a:lvl2pPr>
            <a:lvl3pPr marL="914400" indent="0">
              <a:lnSpc>
                <a:spcPct val="120000"/>
              </a:lnSpc>
              <a:buNone/>
              <a:defRPr sz="900">
                <a:solidFill>
                  <a:schemeClr val="tx1"/>
                </a:solidFill>
              </a:defRPr>
            </a:lvl3pPr>
            <a:lvl4pPr marL="1371600" indent="0">
              <a:lnSpc>
                <a:spcPct val="120000"/>
              </a:lnSpc>
              <a:buNone/>
              <a:defRPr sz="900">
                <a:solidFill>
                  <a:schemeClr val="tx1"/>
                </a:solidFill>
              </a:defRPr>
            </a:lvl4pPr>
            <a:lvl5pPr marL="1828800" indent="0">
              <a:lnSpc>
                <a:spcPct val="120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a:extLst>
              <a:ext uri="{FF2B5EF4-FFF2-40B4-BE49-F238E27FC236}">
                <a16:creationId xmlns:a16="http://schemas.microsoft.com/office/drawing/2014/main" id="{C8B2EF60-E95E-8946-BF8D-039F199C8553}"/>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
        <p:nvSpPr>
          <p:cNvPr id="6" name="Rectangle 5">
            <a:extLst>
              <a:ext uri="{FF2B5EF4-FFF2-40B4-BE49-F238E27FC236}">
                <a16:creationId xmlns:a16="http://schemas.microsoft.com/office/drawing/2014/main" id="{0D94849F-D108-6A51-4326-213D0A413D94}"/>
              </a:ext>
            </a:extLst>
          </p:cNvPr>
          <p:cNvSpPr/>
          <p:nvPr userDrawn="1"/>
        </p:nvSpPr>
        <p:spPr>
          <a:xfrm>
            <a:off x="8229600" y="0"/>
            <a:ext cx="3962400" cy="3280528"/>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EC25B0D-3A0A-CB08-B09B-ADF4EC465664}"/>
              </a:ext>
            </a:extLst>
          </p:cNvPr>
          <p:cNvSpPr/>
          <p:nvPr userDrawn="1"/>
        </p:nvSpPr>
        <p:spPr>
          <a:xfrm>
            <a:off x="3987538" y="0"/>
            <a:ext cx="3962400" cy="3280528"/>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A25FFE8-2681-2150-17CF-36D5CDD50B32}"/>
              </a:ext>
            </a:extLst>
          </p:cNvPr>
          <p:cNvSpPr/>
          <p:nvPr userDrawn="1"/>
        </p:nvSpPr>
        <p:spPr>
          <a:xfrm>
            <a:off x="8229600" y="3577473"/>
            <a:ext cx="3962400" cy="3280528"/>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DB68F06-B7E2-C25A-103A-DD9730186E4B}"/>
              </a:ext>
            </a:extLst>
          </p:cNvPr>
          <p:cNvSpPr/>
          <p:nvPr userDrawn="1"/>
        </p:nvSpPr>
        <p:spPr>
          <a:xfrm>
            <a:off x="3987538" y="3577473"/>
            <a:ext cx="3962400" cy="3280528"/>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208783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2C75F-5645-F44D-AF4C-1F230A6DC9D6}"/>
              </a:ext>
            </a:extLst>
          </p:cNvPr>
          <p:cNvSpPr>
            <a:spLocks noGrp="1"/>
          </p:cNvSpPr>
          <p:nvPr>
            <p:ph type="title" hasCustomPrompt="1"/>
          </p:nvPr>
        </p:nvSpPr>
        <p:spPr>
          <a:xfrm>
            <a:off x="563880" y="637538"/>
            <a:ext cx="2934694" cy="858677"/>
          </a:xfrm>
        </p:spPr>
        <p:txBody>
          <a:bodyPr anchor="t">
            <a:normAutofit/>
          </a:bodyPr>
          <a:lstStyle>
            <a:lvl1pPr>
              <a:defRPr sz="1800" b="1" i="0">
                <a:solidFill>
                  <a:srgbClr val="252525"/>
                </a:solidFill>
                <a:latin typeface="Arial Black" panose="020B0604020202020204" pitchFamily="34" charset="0"/>
                <a:cs typeface="Arial Black"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24FBDC6-EBC3-054F-83E2-523359CEDE3F}"/>
              </a:ext>
            </a:extLst>
          </p:cNvPr>
          <p:cNvSpPr>
            <a:spLocks noGrp="1"/>
          </p:cNvSpPr>
          <p:nvPr>
            <p:ph sz="half" idx="1"/>
          </p:nvPr>
        </p:nvSpPr>
        <p:spPr>
          <a:xfrm>
            <a:off x="563880" y="1711561"/>
            <a:ext cx="2934694" cy="4287203"/>
          </a:xfrm>
        </p:spPr>
        <p:txBody>
          <a:bodyPr>
            <a:normAutofit/>
          </a:bodyPr>
          <a:lstStyle>
            <a:lvl1pPr marL="0" indent="0">
              <a:lnSpc>
                <a:spcPct val="120000"/>
              </a:lnSpc>
              <a:buNone/>
              <a:defRPr sz="900">
                <a:solidFill>
                  <a:schemeClr val="tx1"/>
                </a:solidFill>
              </a:defRPr>
            </a:lvl1pPr>
            <a:lvl2pPr marL="457200" indent="0">
              <a:lnSpc>
                <a:spcPct val="120000"/>
              </a:lnSpc>
              <a:buNone/>
              <a:defRPr sz="900">
                <a:solidFill>
                  <a:schemeClr val="tx1"/>
                </a:solidFill>
              </a:defRPr>
            </a:lvl2pPr>
            <a:lvl3pPr marL="914400" indent="0">
              <a:lnSpc>
                <a:spcPct val="120000"/>
              </a:lnSpc>
              <a:buNone/>
              <a:defRPr sz="900">
                <a:solidFill>
                  <a:schemeClr val="tx1"/>
                </a:solidFill>
              </a:defRPr>
            </a:lvl3pPr>
            <a:lvl4pPr marL="1371600" indent="0">
              <a:lnSpc>
                <a:spcPct val="120000"/>
              </a:lnSpc>
              <a:buNone/>
              <a:defRPr sz="900">
                <a:solidFill>
                  <a:schemeClr val="tx1"/>
                </a:solidFill>
              </a:defRPr>
            </a:lvl4pPr>
            <a:lvl5pPr marL="1828800" indent="0">
              <a:lnSpc>
                <a:spcPct val="120000"/>
              </a:lnSpc>
              <a:buNone/>
              <a:defRPr sz="9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4">
            <a:extLst>
              <a:ext uri="{FF2B5EF4-FFF2-40B4-BE49-F238E27FC236}">
                <a16:creationId xmlns:a16="http://schemas.microsoft.com/office/drawing/2014/main" id="{C8B2EF60-E95E-8946-BF8D-039F199C8553}"/>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
        <p:nvSpPr>
          <p:cNvPr id="5" name="Rectangle 4">
            <a:extLst>
              <a:ext uri="{FF2B5EF4-FFF2-40B4-BE49-F238E27FC236}">
                <a16:creationId xmlns:a16="http://schemas.microsoft.com/office/drawing/2014/main" id="{FEC25B0D-3A0A-CB08-B09B-ADF4EC465664}"/>
              </a:ext>
            </a:extLst>
          </p:cNvPr>
          <p:cNvSpPr/>
          <p:nvPr userDrawn="1"/>
        </p:nvSpPr>
        <p:spPr>
          <a:xfrm>
            <a:off x="3987538" y="3700129"/>
            <a:ext cx="3962400" cy="3157871"/>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A25FFE8-2681-2150-17CF-36D5CDD50B32}"/>
              </a:ext>
            </a:extLst>
          </p:cNvPr>
          <p:cNvSpPr/>
          <p:nvPr userDrawn="1"/>
        </p:nvSpPr>
        <p:spPr>
          <a:xfrm>
            <a:off x="8229600" y="3700129"/>
            <a:ext cx="3962400" cy="3157871"/>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9791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3BC7D5F-FE0F-1041-8D52-CD8DE32AA3D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Slide Number Placeholder 4">
            <a:extLst>
              <a:ext uri="{FF2B5EF4-FFF2-40B4-BE49-F238E27FC236}">
                <a16:creationId xmlns:a16="http://schemas.microsoft.com/office/drawing/2014/main" id="{3939ECCB-02E8-934B-A802-B2B65D9B4862}"/>
              </a:ext>
            </a:extLst>
          </p:cNvPr>
          <p:cNvSpPr>
            <a:spLocks noGrp="1"/>
          </p:cNvSpPr>
          <p:nvPr>
            <p:ph type="sldNum" sz="quarter" idx="12"/>
          </p:nvPr>
        </p:nvSpPr>
        <p:spPr>
          <a:xfrm>
            <a:off x="411480" y="6214110"/>
            <a:ext cx="2743200" cy="365125"/>
          </a:xfrm>
        </p:spPr>
        <p:txBody>
          <a:bodyPr/>
          <a:lstStyle>
            <a:lvl1pPr algn="l">
              <a:defRPr sz="1000"/>
            </a:lvl1pPr>
          </a:lstStyle>
          <a:p>
            <a:fld id="{54FE24AD-67B7-2944-AC69-3A9FF21766CE}" type="slidenum">
              <a:rPr lang="en-US" smtClean="0"/>
              <a:pPr/>
              <a:t>‹#›</a:t>
            </a:fld>
            <a:endParaRPr lang="en-US"/>
          </a:p>
        </p:txBody>
      </p:sp>
      <p:sp>
        <p:nvSpPr>
          <p:cNvPr id="7" name="Text Placeholder 6">
            <a:extLst>
              <a:ext uri="{FF2B5EF4-FFF2-40B4-BE49-F238E27FC236}">
                <a16:creationId xmlns:a16="http://schemas.microsoft.com/office/drawing/2014/main" id="{3DBA2DD8-BBE7-6F4B-BB69-A3D2EB65BE03}"/>
              </a:ext>
            </a:extLst>
          </p:cNvPr>
          <p:cNvSpPr>
            <a:spLocks noGrp="1"/>
          </p:cNvSpPr>
          <p:nvPr>
            <p:ph type="body" sz="quarter" idx="13" hasCustomPrompt="1"/>
          </p:nvPr>
        </p:nvSpPr>
        <p:spPr>
          <a:xfrm>
            <a:off x="2359025" y="2196306"/>
            <a:ext cx="7473950" cy="2465388"/>
          </a:xfrm>
        </p:spPr>
        <p:txBody>
          <a:bodyPr anchor="ctr">
            <a:normAutofit/>
          </a:bodyPr>
          <a:lstStyle>
            <a:lvl1pPr marL="0" indent="0" algn="ctr">
              <a:buNone/>
              <a:defRPr sz="2800" b="1" i="0">
                <a:solidFill>
                  <a:schemeClr val="bg1"/>
                </a:solidFill>
                <a:latin typeface="Arial Black" panose="020B0604020202020204" pitchFamily="34" charset="0"/>
                <a:cs typeface="Arial Black" panose="020B0604020202020204" pitchFamily="34" charset="0"/>
              </a:defRPr>
            </a:lvl1pPr>
            <a:lvl2pPr marL="457200" indent="0" algn="ctr">
              <a:buNone/>
              <a:defRPr sz="1800" b="1" i="0">
                <a:solidFill>
                  <a:schemeClr val="bg1"/>
                </a:solidFill>
                <a:latin typeface="Arial Black" panose="020B0604020202020204" pitchFamily="34" charset="0"/>
                <a:cs typeface="Arial Black" panose="020B0604020202020204" pitchFamily="34" charset="0"/>
              </a:defRPr>
            </a:lvl2pPr>
            <a:lvl3pPr marL="914400" indent="0" algn="ctr">
              <a:buNone/>
              <a:defRPr sz="1800" b="1" i="0">
                <a:solidFill>
                  <a:schemeClr val="bg1"/>
                </a:solidFill>
                <a:latin typeface="Arial Black" panose="020B0604020202020204" pitchFamily="34" charset="0"/>
                <a:cs typeface="Arial Black" panose="020B0604020202020204" pitchFamily="34" charset="0"/>
              </a:defRPr>
            </a:lvl3pPr>
            <a:lvl4pPr marL="1371600" indent="0" algn="ctr">
              <a:buNone/>
              <a:defRPr sz="1800" b="1" i="0">
                <a:solidFill>
                  <a:schemeClr val="bg1"/>
                </a:solidFill>
                <a:latin typeface="Arial Black" panose="020B0604020202020204" pitchFamily="34" charset="0"/>
                <a:cs typeface="Arial Black" panose="020B0604020202020204" pitchFamily="34" charset="0"/>
              </a:defRPr>
            </a:lvl4pPr>
            <a:lvl5pPr marL="1828800" indent="0" algn="ctr">
              <a:buNone/>
              <a:defRPr sz="1800" b="1" i="0">
                <a:solidFill>
                  <a:schemeClr val="bg1"/>
                </a:solidFill>
                <a:latin typeface="Arial Black" panose="020B0604020202020204" pitchFamily="34" charset="0"/>
                <a:cs typeface="Arial Black" panose="020B0604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578130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88DADF-7601-D746-97AB-920B7F2A6F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2847D52-5CF3-1F4E-B56A-A3A77081A4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792D0F-83C1-9E46-A10D-76D080CEF3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306A62-552F-8044-AEA4-50117ED888E1}" type="datetime1">
              <a:rPr lang="en-US" smtClean="0"/>
              <a:t>12/5/2023</a:t>
            </a:fld>
            <a:endParaRPr lang="en-US"/>
          </a:p>
        </p:txBody>
      </p:sp>
      <p:sp>
        <p:nvSpPr>
          <p:cNvPr id="5" name="Footer Placeholder 4">
            <a:extLst>
              <a:ext uri="{FF2B5EF4-FFF2-40B4-BE49-F238E27FC236}">
                <a16:creationId xmlns:a16="http://schemas.microsoft.com/office/drawing/2014/main" id="{978F797D-4883-C14E-9B77-D10AFFEEB5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299B227-4CD2-FB42-8308-3360D3B7130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FE24AD-67B7-2944-AC69-3A9FF21766CE}" type="slidenum">
              <a:rPr lang="en-US" smtClean="0"/>
              <a:t>‹#›</a:t>
            </a:fld>
            <a:endParaRPr lang="en-US"/>
          </a:p>
        </p:txBody>
      </p:sp>
    </p:spTree>
    <p:extLst>
      <p:ext uri="{BB962C8B-B14F-4D97-AF65-F5344CB8AC3E}">
        <p14:creationId xmlns:p14="http://schemas.microsoft.com/office/powerpoint/2010/main" val="3794285860"/>
      </p:ext>
    </p:extLst>
  </p:cSld>
  <p:clrMap bg1="lt1" tx1="dk1" bg2="lt2" tx2="dk2" accent1="accent1" accent2="accent2" accent3="accent3" accent4="accent4" accent5="accent5" accent6="accent6" hlink="hlink" folHlink="folHlink"/>
  <p:sldLayoutIdLst>
    <p:sldLayoutId id="2147483654" r:id="rId1"/>
    <p:sldLayoutId id="2147483652" r:id="rId2"/>
    <p:sldLayoutId id="2147483659" r:id="rId3"/>
    <p:sldLayoutId id="2147483656" r:id="rId4"/>
    <p:sldLayoutId id="2147483657" r:id="rId5"/>
    <p:sldLayoutId id="2147483658" r:id="rId6"/>
    <p:sldLayoutId id="2147483655"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png"/><Relationship Id="rId7" Type="http://schemas.openxmlformats.org/officeDocument/2006/relationships/image" Target="../media/image27.emf"/><Relationship Id="rId2" Type="http://schemas.openxmlformats.org/officeDocument/2006/relationships/image" Target="../media/image22.emf"/><Relationship Id="rId1" Type="http://schemas.openxmlformats.org/officeDocument/2006/relationships/slideLayout" Target="../slideLayouts/slideLayout3.xml"/><Relationship Id="rId6" Type="http://schemas.openxmlformats.org/officeDocument/2006/relationships/image" Target="../media/image26.emf"/><Relationship Id="rId5" Type="http://schemas.openxmlformats.org/officeDocument/2006/relationships/image" Target="../media/image25.emf"/><Relationship Id="rId10" Type="http://schemas.openxmlformats.org/officeDocument/2006/relationships/image" Target="../media/image30.emf"/><Relationship Id="rId4" Type="http://schemas.openxmlformats.org/officeDocument/2006/relationships/image" Target="../media/image24.emf"/><Relationship Id="rId9" Type="http://schemas.openxmlformats.org/officeDocument/2006/relationships/image" Target="../media/image29.emf"/></Relationships>
</file>

<file path=ppt/slides/_rels/slide11.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6.xml"/><Relationship Id="rId4" Type="http://schemas.openxmlformats.org/officeDocument/2006/relationships/image" Target="../media/image11.emf"/></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E0215F-9825-A522-A8BA-8B84773A37DE}"/>
              </a:ext>
            </a:extLst>
          </p:cNvPr>
          <p:cNvSpPr>
            <a:spLocks noGrp="1"/>
          </p:cNvSpPr>
          <p:nvPr>
            <p:ph type="body" sz="quarter" idx="13"/>
          </p:nvPr>
        </p:nvSpPr>
        <p:spPr>
          <a:xfrm>
            <a:off x="2359025" y="4779392"/>
            <a:ext cx="7473950" cy="801278"/>
          </a:xfrm>
        </p:spPr>
        <p:txBody>
          <a:bodyPr/>
          <a:lstStyle/>
          <a:p>
            <a:r>
              <a:rPr lang="en-US" dirty="0"/>
              <a:t>BRAND GUIDELINES</a:t>
            </a:r>
          </a:p>
        </p:txBody>
      </p:sp>
      <p:pic>
        <p:nvPicPr>
          <p:cNvPr id="8" name="Picture 7">
            <a:extLst>
              <a:ext uri="{FF2B5EF4-FFF2-40B4-BE49-F238E27FC236}">
                <a16:creationId xmlns:a16="http://schemas.microsoft.com/office/drawing/2014/main" id="{9B97B173-4BDC-8E27-6D99-E41A369D0308}"/>
              </a:ext>
            </a:extLst>
          </p:cNvPr>
          <p:cNvPicPr>
            <a:picLocks noChangeAspect="1"/>
          </p:cNvPicPr>
          <p:nvPr/>
        </p:nvPicPr>
        <p:blipFill>
          <a:blip r:embed="rId2"/>
          <a:stretch>
            <a:fillRect/>
          </a:stretch>
        </p:blipFill>
        <p:spPr>
          <a:xfrm>
            <a:off x="3033859" y="1630835"/>
            <a:ext cx="6123887" cy="2064471"/>
          </a:xfrm>
          <a:prstGeom prst="rect">
            <a:avLst/>
          </a:prstGeom>
        </p:spPr>
      </p:pic>
      <p:cxnSp>
        <p:nvCxnSpPr>
          <p:cNvPr id="10" name="Straight Connector 9">
            <a:extLst>
              <a:ext uri="{FF2B5EF4-FFF2-40B4-BE49-F238E27FC236}">
                <a16:creationId xmlns:a16="http://schemas.microsoft.com/office/drawing/2014/main" id="{13A0EC94-9FBF-BC84-0D72-3EE0934D0687}"/>
              </a:ext>
            </a:extLst>
          </p:cNvPr>
          <p:cNvCxnSpPr/>
          <p:nvPr/>
        </p:nvCxnSpPr>
        <p:spPr>
          <a:xfrm>
            <a:off x="1282045" y="4628561"/>
            <a:ext cx="9615341"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6975DDB0-926B-FA0F-07FC-2AFE8F09758A}"/>
              </a:ext>
            </a:extLst>
          </p:cNvPr>
          <p:cNvPicPr>
            <a:picLocks noChangeAspect="1"/>
          </p:cNvPicPr>
          <p:nvPr/>
        </p:nvPicPr>
        <p:blipFill>
          <a:blip r:embed="rId3"/>
          <a:stretch>
            <a:fillRect/>
          </a:stretch>
        </p:blipFill>
        <p:spPr>
          <a:xfrm>
            <a:off x="664131" y="507804"/>
            <a:ext cx="514220" cy="201783"/>
          </a:xfrm>
          <a:prstGeom prst="rect">
            <a:avLst/>
          </a:prstGeom>
        </p:spPr>
      </p:pic>
      <p:sp>
        <p:nvSpPr>
          <p:cNvPr id="12" name="TextBox 11">
            <a:extLst>
              <a:ext uri="{FF2B5EF4-FFF2-40B4-BE49-F238E27FC236}">
                <a16:creationId xmlns:a16="http://schemas.microsoft.com/office/drawing/2014/main" id="{9B7A3266-F9AE-6092-03EE-09BB9627D8BD}"/>
              </a:ext>
            </a:extLst>
          </p:cNvPr>
          <p:cNvSpPr txBox="1"/>
          <p:nvPr/>
        </p:nvSpPr>
        <p:spPr>
          <a:xfrm>
            <a:off x="5092297" y="5398001"/>
            <a:ext cx="2013693" cy="253916"/>
          </a:xfrm>
          <a:prstGeom prst="rect">
            <a:avLst/>
          </a:prstGeom>
          <a:noFill/>
        </p:spPr>
        <p:txBody>
          <a:bodyPr wrap="none" rtlCol="0">
            <a:spAutoFit/>
          </a:bodyPr>
          <a:lstStyle/>
          <a:p>
            <a:pPr algn="ctr"/>
            <a:r>
              <a:rPr lang="en-US" sz="1050" dirty="0">
                <a:solidFill>
                  <a:schemeClr val="bg1"/>
                </a:solidFill>
              </a:rPr>
              <a:t>Version 2.3 // September 2023</a:t>
            </a:r>
          </a:p>
        </p:txBody>
      </p:sp>
    </p:spTree>
    <p:extLst>
      <p:ext uri="{BB962C8B-B14F-4D97-AF65-F5344CB8AC3E}">
        <p14:creationId xmlns:p14="http://schemas.microsoft.com/office/powerpoint/2010/main" val="34497788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1E7F617-3B28-6375-CA98-D836E648C582}"/>
              </a:ext>
            </a:extLst>
          </p:cNvPr>
          <p:cNvSpPr>
            <a:spLocks noGrp="1"/>
          </p:cNvSpPr>
          <p:nvPr>
            <p:ph type="sldNum" sz="quarter" idx="12"/>
          </p:nvPr>
        </p:nvSpPr>
        <p:spPr/>
        <p:txBody>
          <a:bodyPr/>
          <a:lstStyle/>
          <a:p>
            <a:fld id="{54FE24AD-67B7-2944-AC69-3A9FF21766CE}" type="slidenum">
              <a:rPr lang="en-US" smtClean="0"/>
              <a:pPr/>
              <a:t>10</a:t>
            </a:fld>
            <a:endParaRPr lang="en-US"/>
          </a:p>
        </p:txBody>
      </p:sp>
      <p:sp>
        <p:nvSpPr>
          <p:cNvPr id="5" name="Rectangle 4">
            <a:extLst>
              <a:ext uri="{FF2B5EF4-FFF2-40B4-BE49-F238E27FC236}">
                <a16:creationId xmlns:a16="http://schemas.microsoft.com/office/drawing/2014/main" id="{1EAACF1E-98FE-05FE-F333-A3426844CBCA}"/>
              </a:ext>
            </a:extLst>
          </p:cNvPr>
          <p:cNvSpPr/>
          <p:nvPr/>
        </p:nvSpPr>
        <p:spPr>
          <a:xfrm>
            <a:off x="3987538" y="0"/>
            <a:ext cx="3962400" cy="3280528"/>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34C41901-27F5-7F8C-1975-53A9ECB68285}"/>
              </a:ext>
            </a:extLst>
          </p:cNvPr>
          <p:cNvSpPr>
            <a:spLocks noGrp="1"/>
          </p:cNvSpPr>
          <p:nvPr>
            <p:ph type="title"/>
          </p:nvPr>
        </p:nvSpPr>
        <p:spPr>
          <a:xfrm>
            <a:off x="563880" y="637538"/>
            <a:ext cx="2934694" cy="858677"/>
          </a:xfrm>
        </p:spPr>
        <p:txBody>
          <a:bodyPr/>
          <a:lstStyle/>
          <a:p>
            <a:r>
              <a:rPr lang="en-US" dirty="0"/>
              <a:t>CHAMPION ICON</a:t>
            </a:r>
            <a:br>
              <a:rPr lang="en-US" dirty="0"/>
            </a:br>
            <a:r>
              <a:rPr lang="en-US" b="0" dirty="0">
                <a:solidFill>
                  <a:schemeClr val="bg2">
                    <a:lumMod val="90000"/>
                  </a:schemeClr>
                </a:solidFill>
                <a:latin typeface="Arial" panose="020B0604020202020204" pitchFamily="34" charset="0"/>
                <a:cs typeface="Arial" panose="020B0604020202020204" pitchFamily="34" charset="0"/>
              </a:rPr>
              <a:t>CHIP</a:t>
            </a:r>
            <a:endParaRPr lang="en-US" dirty="0"/>
          </a:p>
        </p:txBody>
      </p:sp>
      <p:sp>
        <p:nvSpPr>
          <p:cNvPr id="7" name="Content Placeholder 2">
            <a:extLst>
              <a:ext uri="{FF2B5EF4-FFF2-40B4-BE49-F238E27FC236}">
                <a16:creationId xmlns:a16="http://schemas.microsoft.com/office/drawing/2014/main" id="{A4BC488A-19CD-049A-5E85-27FC77B37534}"/>
              </a:ext>
            </a:extLst>
          </p:cNvPr>
          <p:cNvSpPr>
            <a:spLocks noGrp="1"/>
          </p:cNvSpPr>
          <p:nvPr>
            <p:ph sz="half" idx="1"/>
          </p:nvPr>
        </p:nvSpPr>
        <p:spPr>
          <a:xfrm>
            <a:off x="563880" y="1496215"/>
            <a:ext cx="2934694" cy="1932785"/>
          </a:xfrm>
        </p:spPr>
        <p:txBody>
          <a:bodyPr>
            <a:noAutofit/>
          </a:bodyPr>
          <a:lstStyle/>
          <a:p>
            <a:r>
              <a:rPr lang="en-US" dirty="0"/>
              <a:t>The chip icon and its variations may be used as companion graphic elements, but may not replace the Project Circuit Breaker logo.</a:t>
            </a:r>
          </a:p>
          <a:p>
            <a:r>
              <a:rPr lang="en-US" dirty="0"/>
              <a:t>Because the chip is not a logo, it does not have as many rules. A larger palette of Intel colors is available and creative usage of the chip is open, as long as the integrity of the Project Circuit Breaker logo is not damaged.</a:t>
            </a:r>
          </a:p>
        </p:txBody>
      </p:sp>
      <p:pic>
        <p:nvPicPr>
          <p:cNvPr id="9" name="Picture 8">
            <a:extLst>
              <a:ext uri="{FF2B5EF4-FFF2-40B4-BE49-F238E27FC236}">
                <a16:creationId xmlns:a16="http://schemas.microsoft.com/office/drawing/2014/main" id="{B74E86EF-25D0-0605-BD34-12FC8F7597A4}"/>
              </a:ext>
            </a:extLst>
          </p:cNvPr>
          <p:cNvPicPr>
            <a:picLocks noChangeAspect="1"/>
          </p:cNvPicPr>
          <p:nvPr/>
        </p:nvPicPr>
        <p:blipFill>
          <a:blip r:embed="rId2"/>
          <a:stretch>
            <a:fillRect/>
          </a:stretch>
        </p:blipFill>
        <p:spPr>
          <a:xfrm>
            <a:off x="5071140" y="819887"/>
            <a:ext cx="1659269" cy="1659269"/>
          </a:xfrm>
          <a:prstGeom prst="rect">
            <a:avLst/>
          </a:prstGeom>
        </p:spPr>
      </p:pic>
      <p:pic>
        <p:nvPicPr>
          <p:cNvPr id="10" name="Picture 9">
            <a:extLst>
              <a:ext uri="{FF2B5EF4-FFF2-40B4-BE49-F238E27FC236}">
                <a16:creationId xmlns:a16="http://schemas.microsoft.com/office/drawing/2014/main" id="{E102C659-841C-993B-8318-3892E056BF9A}"/>
              </a:ext>
            </a:extLst>
          </p:cNvPr>
          <p:cNvPicPr>
            <a:picLocks noChangeAspect="1"/>
          </p:cNvPicPr>
          <p:nvPr/>
        </p:nvPicPr>
        <p:blipFill rotWithShape="1">
          <a:blip r:embed="rId3">
            <a:extLst>
              <a:ext uri="{28A0092B-C50C-407E-A947-70E740481C1C}">
                <a14:useLocalDpi xmlns:a14="http://schemas.microsoft.com/office/drawing/2010/main"/>
              </a:ext>
            </a:extLst>
          </a:blip>
          <a:srcRect l="66715" b="50000"/>
          <a:stretch/>
        </p:blipFill>
        <p:spPr>
          <a:xfrm>
            <a:off x="8133906" y="0"/>
            <a:ext cx="4058093" cy="3429000"/>
          </a:xfrm>
          <a:prstGeom prst="rect">
            <a:avLst/>
          </a:prstGeom>
        </p:spPr>
      </p:pic>
      <p:sp>
        <p:nvSpPr>
          <p:cNvPr id="11" name="Rectangle 10">
            <a:extLst>
              <a:ext uri="{FF2B5EF4-FFF2-40B4-BE49-F238E27FC236}">
                <a16:creationId xmlns:a16="http://schemas.microsoft.com/office/drawing/2014/main" id="{1EB32919-56D7-EFFD-5FE4-CA3878A4F016}"/>
              </a:ext>
            </a:extLst>
          </p:cNvPr>
          <p:cNvSpPr/>
          <p:nvPr/>
        </p:nvSpPr>
        <p:spPr>
          <a:xfrm>
            <a:off x="3987538" y="4603898"/>
            <a:ext cx="8204462" cy="2254102"/>
          </a:xfrm>
          <a:prstGeom prst="rect">
            <a:avLst/>
          </a:prstGeom>
          <a:solidFill>
            <a:srgbClr val="F2F2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3875FAD-ED74-8B15-EF95-3202C783F69F}"/>
              </a:ext>
            </a:extLst>
          </p:cNvPr>
          <p:cNvSpPr txBox="1"/>
          <p:nvPr/>
        </p:nvSpPr>
        <p:spPr>
          <a:xfrm>
            <a:off x="4185849" y="2952755"/>
            <a:ext cx="537327" cy="200055"/>
          </a:xfrm>
          <a:prstGeom prst="rect">
            <a:avLst/>
          </a:prstGeom>
          <a:noFill/>
        </p:spPr>
        <p:txBody>
          <a:bodyPr wrap="none" rtlCol="0">
            <a:spAutoFit/>
          </a:bodyPr>
          <a:lstStyle/>
          <a:p>
            <a:r>
              <a:rPr lang="en-US" sz="700" dirty="0"/>
              <a:t>chip icon</a:t>
            </a:r>
          </a:p>
        </p:txBody>
      </p:sp>
      <p:sp>
        <p:nvSpPr>
          <p:cNvPr id="15" name="TextBox 14">
            <a:extLst>
              <a:ext uri="{FF2B5EF4-FFF2-40B4-BE49-F238E27FC236}">
                <a16:creationId xmlns:a16="http://schemas.microsoft.com/office/drawing/2014/main" id="{9757DD3B-1B50-07CD-F345-A593E189C4C3}"/>
              </a:ext>
            </a:extLst>
          </p:cNvPr>
          <p:cNvSpPr txBox="1"/>
          <p:nvPr/>
        </p:nvSpPr>
        <p:spPr>
          <a:xfrm>
            <a:off x="4185849" y="4760929"/>
            <a:ext cx="946093" cy="200055"/>
          </a:xfrm>
          <a:prstGeom prst="rect">
            <a:avLst/>
          </a:prstGeom>
          <a:noFill/>
        </p:spPr>
        <p:txBody>
          <a:bodyPr wrap="none" rtlCol="0">
            <a:spAutoFit/>
          </a:bodyPr>
          <a:lstStyle/>
          <a:p>
            <a:r>
              <a:rPr lang="en-US" sz="700" dirty="0"/>
              <a:t>chip icon variations</a:t>
            </a:r>
          </a:p>
        </p:txBody>
      </p:sp>
      <p:pic>
        <p:nvPicPr>
          <p:cNvPr id="16" name="Picture 15">
            <a:extLst>
              <a:ext uri="{FF2B5EF4-FFF2-40B4-BE49-F238E27FC236}">
                <a16:creationId xmlns:a16="http://schemas.microsoft.com/office/drawing/2014/main" id="{D0E1A0AA-980E-939C-593F-6D689798CD2F}"/>
              </a:ext>
            </a:extLst>
          </p:cNvPr>
          <p:cNvPicPr>
            <a:picLocks noChangeAspect="1"/>
          </p:cNvPicPr>
          <p:nvPr/>
        </p:nvPicPr>
        <p:blipFill>
          <a:blip r:embed="rId4"/>
          <a:stretch>
            <a:fillRect/>
          </a:stretch>
        </p:blipFill>
        <p:spPr>
          <a:xfrm>
            <a:off x="9881577" y="5405049"/>
            <a:ext cx="548720" cy="548720"/>
          </a:xfrm>
          <a:prstGeom prst="rect">
            <a:avLst/>
          </a:prstGeom>
        </p:spPr>
      </p:pic>
      <p:pic>
        <p:nvPicPr>
          <p:cNvPr id="17" name="Picture 16">
            <a:extLst>
              <a:ext uri="{FF2B5EF4-FFF2-40B4-BE49-F238E27FC236}">
                <a16:creationId xmlns:a16="http://schemas.microsoft.com/office/drawing/2014/main" id="{DFA38C3D-19D5-C5E2-BA24-90E08AFAC8BF}"/>
              </a:ext>
            </a:extLst>
          </p:cNvPr>
          <p:cNvPicPr>
            <a:picLocks noChangeAspect="1"/>
          </p:cNvPicPr>
          <p:nvPr/>
        </p:nvPicPr>
        <p:blipFill>
          <a:blip r:embed="rId5"/>
          <a:stretch>
            <a:fillRect/>
          </a:stretch>
        </p:blipFill>
        <p:spPr>
          <a:xfrm>
            <a:off x="4570517" y="5405049"/>
            <a:ext cx="548720" cy="548720"/>
          </a:xfrm>
          <a:prstGeom prst="rect">
            <a:avLst/>
          </a:prstGeom>
        </p:spPr>
      </p:pic>
      <p:pic>
        <p:nvPicPr>
          <p:cNvPr id="18" name="Picture 17">
            <a:extLst>
              <a:ext uri="{FF2B5EF4-FFF2-40B4-BE49-F238E27FC236}">
                <a16:creationId xmlns:a16="http://schemas.microsoft.com/office/drawing/2014/main" id="{97F0E696-788C-24C3-0A7C-30D408C98F2F}"/>
              </a:ext>
            </a:extLst>
          </p:cNvPr>
          <p:cNvPicPr>
            <a:picLocks noChangeAspect="1"/>
          </p:cNvPicPr>
          <p:nvPr/>
        </p:nvPicPr>
        <p:blipFill>
          <a:blip r:embed="rId6"/>
          <a:stretch>
            <a:fillRect/>
          </a:stretch>
        </p:blipFill>
        <p:spPr>
          <a:xfrm>
            <a:off x="7757153" y="5405049"/>
            <a:ext cx="548720" cy="548720"/>
          </a:xfrm>
          <a:prstGeom prst="rect">
            <a:avLst/>
          </a:prstGeom>
        </p:spPr>
      </p:pic>
      <p:pic>
        <p:nvPicPr>
          <p:cNvPr id="19" name="Picture 18">
            <a:extLst>
              <a:ext uri="{FF2B5EF4-FFF2-40B4-BE49-F238E27FC236}">
                <a16:creationId xmlns:a16="http://schemas.microsoft.com/office/drawing/2014/main" id="{D8C2B314-3B02-EFD3-A788-E36020239A99}"/>
              </a:ext>
            </a:extLst>
          </p:cNvPr>
          <p:cNvPicPr>
            <a:picLocks noChangeAspect="1"/>
          </p:cNvPicPr>
          <p:nvPr/>
        </p:nvPicPr>
        <p:blipFill>
          <a:blip r:embed="rId7"/>
          <a:stretch>
            <a:fillRect/>
          </a:stretch>
        </p:blipFill>
        <p:spPr>
          <a:xfrm>
            <a:off x="5632729" y="5405049"/>
            <a:ext cx="548720" cy="548720"/>
          </a:xfrm>
          <a:prstGeom prst="rect">
            <a:avLst/>
          </a:prstGeom>
        </p:spPr>
      </p:pic>
      <p:pic>
        <p:nvPicPr>
          <p:cNvPr id="20" name="Picture 19">
            <a:extLst>
              <a:ext uri="{FF2B5EF4-FFF2-40B4-BE49-F238E27FC236}">
                <a16:creationId xmlns:a16="http://schemas.microsoft.com/office/drawing/2014/main" id="{49935F35-D500-2120-6554-BAC8DF828F11}"/>
              </a:ext>
            </a:extLst>
          </p:cNvPr>
          <p:cNvPicPr>
            <a:picLocks noChangeAspect="1"/>
          </p:cNvPicPr>
          <p:nvPr/>
        </p:nvPicPr>
        <p:blipFill>
          <a:blip r:embed="rId8"/>
          <a:stretch>
            <a:fillRect/>
          </a:stretch>
        </p:blipFill>
        <p:spPr>
          <a:xfrm>
            <a:off x="8819365" y="5405049"/>
            <a:ext cx="548720" cy="548720"/>
          </a:xfrm>
          <a:prstGeom prst="rect">
            <a:avLst/>
          </a:prstGeom>
        </p:spPr>
      </p:pic>
      <p:pic>
        <p:nvPicPr>
          <p:cNvPr id="21" name="Picture 20">
            <a:extLst>
              <a:ext uri="{FF2B5EF4-FFF2-40B4-BE49-F238E27FC236}">
                <a16:creationId xmlns:a16="http://schemas.microsoft.com/office/drawing/2014/main" id="{D856200D-E668-2628-87CB-79D962B237E5}"/>
              </a:ext>
            </a:extLst>
          </p:cNvPr>
          <p:cNvPicPr>
            <a:picLocks noChangeAspect="1"/>
          </p:cNvPicPr>
          <p:nvPr/>
        </p:nvPicPr>
        <p:blipFill>
          <a:blip r:embed="rId9"/>
          <a:stretch>
            <a:fillRect/>
          </a:stretch>
        </p:blipFill>
        <p:spPr>
          <a:xfrm>
            <a:off x="10943791" y="5405049"/>
            <a:ext cx="548720" cy="548720"/>
          </a:xfrm>
          <a:prstGeom prst="rect">
            <a:avLst/>
          </a:prstGeom>
        </p:spPr>
      </p:pic>
      <p:pic>
        <p:nvPicPr>
          <p:cNvPr id="22" name="Picture 21">
            <a:extLst>
              <a:ext uri="{FF2B5EF4-FFF2-40B4-BE49-F238E27FC236}">
                <a16:creationId xmlns:a16="http://schemas.microsoft.com/office/drawing/2014/main" id="{E8F7F3A3-BB76-B35C-3B2D-ED886E6289AB}"/>
              </a:ext>
            </a:extLst>
          </p:cNvPr>
          <p:cNvPicPr>
            <a:picLocks noChangeAspect="1"/>
          </p:cNvPicPr>
          <p:nvPr/>
        </p:nvPicPr>
        <p:blipFill>
          <a:blip r:embed="rId10"/>
          <a:stretch>
            <a:fillRect/>
          </a:stretch>
        </p:blipFill>
        <p:spPr>
          <a:xfrm>
            <a:off x="6694941" y="5405049"/>
            <a:ext cx="548720" cy="548720"/>
          </a:xfrm>
          <a:prstGeom prst="rect">
            <a:avLst/>
          </a:prstGeom>
        </p:spPr>
      </p:pic>
      <p:sp>
        <p:nvSpPr>
          <p:cNvPr id="23" name="Rectangle 22">
            <a:extLst>
              <a:ext uri="{FF2B5EF4-FFF2-40B4-BE49-F238E27FC236}">
                <a16:creationId xmlns:a16="http://schemas.microsoft.com/office/drawing/2014/main" id="{B49EF41E-5F6E-1512-8874-5594ACE3A0AD}"/>
              </a:ext>
            </a:extLst>
          </p:cNvPr>
          <p:cNvSpPr/>
          <p:nvPr/>
        </p:nvSpPr>
        <p:spPr>
          <a:xfrm>
            <a:off x="4221992" y="3492967"/>
            <a:ext cx="1379714" cy="852839"/>
          </a:xfrm>
          <a:prstGeom prst="rect">
            <a:avLst/>
          </a:prstGeom>
          <a:solidFill>
            <a:srgbClr val="00C8F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08F8B2E7-79E7-1462-2077-5C0361B3A604}"/>
              </a:ext>
            </a:extLst>
          </p:cNvPr>
          <p:cNvSpPr txBox="1"/>
          <p:nvPr/>
        </p:nvSpPr>
        <p:spPr>
          <a:xfrm>
            <a:off x="4292670" y="3564540"/>
            <a:ext cx="971741" cy="707886"/>
          </a:xfrm>
          <a:prstGeom prst="rect">
            <a:avLst/>
          </a:prstGeom>
          <a:noFill/>
        </p:spPr>
        <p:txBody>
          <a:bodyPr wrap="none" rtlCol="0">
            <a:spAutoFit/>
          </a:bodyPr>
          <a:lstStyle/>
          <a:p>
            <a:r>
              <a:rPr lang="en-US" sz="800" b="1" dirty="0">
                <a:solidFill>
                  <a:schemeClr val="bg1"/>
                </a:solidFill>
              </a:rPr>
              <a:t>Energy Blue</a:t>
            </a:r>
          </a:p>
          <a:p>
            <a:r>
              <a:rPr lang="en-US" sz="800" dirty="0">
                <a:solidFill>
                  <a:schemeClr val="bg1"/>
                </a:solidFill>
              </a:rPr>
              <a:t>PMS 306C</a:t>
            </a:r>
          </a:p>
          <a:p>
            <a:r>
              <a:rPr lang="en-US" sz="800" dirty="0">
                <a:solidFill>
                  <a:schemeClr val="bg1"/>
                </a:solidFill>
              </a:rPr>
              <a:t>C:65 M:0 Y:0 K:0</a:t>
            </a:r>
          </a:p>
          <a:p>
            <a:r>
              <a:rPr lang="en-US" sz="800" dirty="0">
                <a:solidFill>
                  <a:schemeClr val="bg1"/>
                </a:solidFill>
              </a:rPr>
              <a:t>R:0 G:199 B:253</a:t>
            </a:r>
          </a:p>
          <a:p>
            <a:r>
              <a:rPr lang="en-US" sz="800" dirty="0">
                <a:solidFill>
                  <a:schemeClr val="bg1"/>
                </a:solidFill>
              </a:rPr>
              <a:t>HEX # 00C7FD</a:t>
            </a:r>
          </a:p>
        </p:txBody>
      </p:sp>
      <p:sp>
        <p:nvSpPr>
          <p:cNvPr id="26" name="Rectangle 25">
            <a:extLst>
              <a:ext uri="{FF2B5EF4-FFF2-40B4-BE49-F238E27FC236}">
                <a16:creationId xmlns:a16="http://schemas.microsoft.com/office/drawing/2014/main" id="{39482013-7B48-529E-48EB-5FF66476B9D1}"/>
              </a:ext>
            </a:extLst>
          </p:cNvPr>
          <p:cNvSpPr/>
          <p:nvPr/>
        </p:nvSpPr>
        <p:spPr>
          <a:xfrm>
            <a:off x="5777659" y="3492967"/>
            <a:ext cx="1379714" cy="852839"/>
          </a:xfrm>
          <a:prstGeom prst="rect">
            <a:avLst/>
          </a:prstGeom>
          <a:solidFill>
            <a:srgbClr val="8F5DA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0E2C66DE-DE2A-9C8A-776D-44F06DB856DA}"/>
              </a:ext>
            </a:extLst>
          </p:cNvPr>
          <p:cNvSpPr txBox="1"/>
          <p:nvPr/>
        </p:nvSpPr>
        <p:spPr>
          <a:xfrm>
            <a:off x="5848337" y="3564540"/>
            <a:ext cx="1029449" cy="707886"/>
          </a:xfrm>
          <a:prstGeom prst="rect">
            <a:avLst/>
          </a:prstGeom>
          <a:noFill/>
        </p:spPr>
        <p:txBody>
          <a:bodyPr wrap="none" rtlCol="0">
            <a:spAutoFit/>
          </a:bodyPr>
          <a:lstStyle/>
          <a:p>
            <a:r>
              <a:rPr lang="en-US" sz="800" b="1" dirty="0">
                <a:solidFill>
                  <a:schemeClr val="bg1"/>
                </a:solidFill>
              </a:rPr>
              <a:t>Geode</a:t>
            </a:r>
          </a:p>
          <a:p>
            <a:r>
              <a:rPr lang="en-US" sz="800" dirty="0">
                <a:solidFill>
                  <a:schemeClr val="bg1"/>
                </a:solidFill>
              </a:rPr>
              <a:t>PMS 2583C</a:t>
            </a:r>
          </a:p>
          <a:p>
            <a:r>
              <a:rPr lang="en-US" sz="800" dirty="0">
                <a:solidFill>
                  <a:schemeClr val="bg1"/>
                </a:solidFill>
              </a:rPr>
              <a:t>C:45 M:75 Y</a:t>
            </a:r>
            <a:r>
              <a:rPr lang="en-US" sz="800" dirty="0">
                <a:solidFill>
                  <a:schemeClr val="bg1"/>
                </a:solidFill>
                <a:sym typeface="Wingdings" pitchFamily="2" charset="2"/>
              </a:rPr>
              <a:t>:0 K:0</a:t>
            </a:r>
          </a:p>
          <a:p>
            <a:r>
              <a:rPr lang="en-US" sz="800" dirty="0">
                <a:solidFill>
                  <a:schemeClr val="bg1"/>
                </a:solidFill>
                <a:sym typeface="Wingdings" pitchFamily="2" charset="2"/>
              </a:rPr>
              <a:t>R:143 G:93 B:162</a:t>
            </a:r>
          </a:p>
          <a:p>
            <a:r>
              <a:rPr lang="en-US" sz="800" dirty="0">
                <a:solidFill>
                  <a:schemeClr val="bg1"/>
                </a:solidFill>
                <a:sym typeface="Wingdings" pitchFamily="2" charset="2"/>
              </a:rPr>
              <a:t>HEX # 8F5DA2</a:t>
            </a:r>
            <a:endParaRPr lang="en-US" sz="800" dirty="0">
              <a:solidFill>
                <a:schemeClr val="bg1"/>
              </a:solidFill>
            </a:endParaRPr>
          </a:p>
        </p:txBody>
      </p:sp>
      <p:sp>
        <p:nvSpPr>
          <p:cNvPr id="28" name="Rectangle 27">
            <a:extLst>
              <a:ext uri="{FF2B5EF4-FFF2-40B4-BE49-F238E27FC236}">
                <a16:creationId xmlns:a16="http://schemas.microsoft.com/office/drawing/2014/main" id="{77FA37B1-4A04-525D-1E72-F163ED4666D2}"/>
              </a:ext>
            </a:extLst>
          </p:cNvPr>
          <p:cNvSpPr/>
          <p:nvPr/>
        </p:nvSpPr>
        <p:spPr>
          <a:xfrm>
            <a:off x="7327389" y="3492967"/>
            <a:ext cx="1379714" cy="852839"/>
          </a:xfrm>
          <a:prstGeom prst="rect">
            <a:avLst/>
          </a:prstGeom>
          <a:solidFill>
            <a:srgbClr val="E7701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F60F6EED-98AE-91F0-AE83-8B7746083695}"/>
              </a:ext>
            </a:extLst>
          </p:cNvPr>
          <p:cNvSpPr txBox="1"/>
          <p:nvPr/>
        </p:nvSpPr>
        <p:spPr>
          <a:xfrm>
            <a:off x="7398067" y="3564540"/>
            <a:ext cx="1087157" cy="707886"/>
          </a:xfrm>
          <a:prstGeom prst="rect">
            <a:avLst/>
          </a:prstGeom>
          <a:noFill/>
        </p:spPr>
        <p:txBody>
          <a:bodyPr wrap="none" rtlCol="0">
            <a:spAutoFit/>
          </a:bodyPr>
          <a:lstStyle/>
          <a:p>
            <a:r>
              <a:rPr lang="en-US" sz="800" b="1" dirty="0">
                <a:solidFill>
                  <a:schemeClr val="bg1"/>
                </a:solidFill>
              </a:rPr>
              <a:t>Rust</a:t>
            </a:r>
          </a:p>
          <a:p>
            <a:r>
              <a:rPr lang="en-US" sz="800" dirty="0">
                <a:solidFill>
                  <a:schemeClr val="bg1"/>
                </a:solidFill>
              </a:rPr>
              <a:t>PMS 166C</a:t>
            </a:r>
          </a:p>
          <a:p>
            <a:r>
              <a:rPr lang="en-US" sz="800" dirty="0">
                <a:solidFill>
                  <a:schemeClr val="bg1"/>
                </a:solidFill>
              </a:rPr>
              <a:t>C:3 M:75 Y:100 K:0</a:t>
            </a:r>
          </a:p>
          <a:p>
            <a:r>
              <a:rPr lang="en-US" sz="800" dirty="0">
                <a:solidFill>
                  <a:schemeClr val="bg1"/>
                </a:solidFill>
              </a:rPr>
              <a:t>R:233 G:97 B:21</a:t>
            </a:r>
          </a:p>
          <a:p>
            <a:r>
              <a:rPr lang="en-US" sz="800" dirty="0">
                <a:solidFill>
                  <a:schemeClr val="bg1"/>
                </a:solidFill>
              </a:rPr>
              <a:t>HEX # E96115</a:t>
            </a:r>
          </a:p>
        </p:txBody>
      </p:sp>
      <p:sp>
        <p:nvSpPr>
          <p:cNvPr id="30" name="Rectangle 29">
            <a:extLst>
              <a:ext uri="{FF2B5EF4-FFF2-40B4-BE49-F238E27FC236}">
                <a16:creationId xmlns:a16="http://schemas.microsoft.com/office/drawing/2014/main" id="{AC079B4E-FF72-38B5-2765-6C850B07C7C8}"/>
              </a:ext>
            </a:extLst>
          </p:cNvPr>
          <p:cNvSpPr/>
          <p:nvPr/>
        </p:nvSpPr>
        <p:spPr>
          <a:xfrm>
            <a:off x="8877119" y="3492967"/>
            <a:ext cx="1379714" cy="852839"/>
          </a:xfrm>
          <a:prstGeom prst="rect">
            <a:avLst/>
          </a:prstGeom>
          <a:solidFill>
            <a:srgbClr val="8BAE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a:extLst>
              <a:ext uri="{FF2B5EF4-FFF2-40B4-BE49-F238E27FC236}">
                <a16:creationId xmlns:a16="http://schemas.microsoft.com/office/drawing/2014/main" id="{1A3FAAA6-A195-2A9F-2422-6B677910F36A}"/>
              </a:ext>
            </a:extLst>
          </p:cNvPr>
          <p:cNvSpPr txBox="1"/>
          <p:nvPr/>
        </p:nvSpPr>
        <p:spPr>
          <a:xfrm>
            <a:off x="8947797" y="3564540"/>
            <a:ext cx="1087157" cy="707886"/>
          </a:xfrm>
          <a:prstGeom prst="rect">
            <a:avLst/>
          </a:prstGeom>
          <a:noFill/>
        </p:spPr>
        <p:txBody>
          <a:bodyPr wrap="none" rtlCol="0">
            <a:spAutoFit/>
          </a:bodyPr>
          <a:lstStyle/>
          <a:p>
            <a:r>
              <a:rPr lang="en-US" sz="800" b="1" dirty="0">
                <a:solidFill>
                  <a:schemeClr val="bg1"/>
                </a:solidFill>
              </a:rPr>
              <a:t>Moss</a:t>
            </a:r>
          </a:p>
          <a:p>
            <a:r>
              <a:rPr lang="en-US" sz="800" dirty="0">
                <a:solidFill>
                  <a:schemeClr val="bg1"/>
                </a:solidFill>
              </a:rPr>
              <a:t>PMS 577C</a:t>
            </a:r>
          </a:p>
          <a:p>
            <a:r>
              <a:rPr lang="en-US" sz="800" dirty="0">
                <a:solidFill>
                  <a:schemeClr val="bg1"/>
                </a:solidFill>
              </a:rPr>
              <a:t>C:50 M:15 Y:95 K:0</a:t>
            </a:r>
          </a:p>
          <a:p>
            <a:r>
              <a:rPr lang="en-US" sz="800" dirty="0">
                <a:solidFill>
                  <a:schemeClr val="bg1"/>
                </a:solidFill>
              </a:rPr>
              <a:t>R:139 G:174 B:70</a:t>
            </a:r>
          </a:p>
          <a:p>
            <a:r>
              <a:rPr lang="en-US" sz="800" dirty="0">
                <a:solidFill>
                  <a:schemeClr val="bg1"/>
                </a:solidFill>
              </a:rPr>
              <a:t>HEX # 8BAE46</a:t>
            </a:r>
          </a:p>
        </p:txBody>
      </p:sp>
      <p:sp>
        <p:nvSpPr>
          <p:cNvPr id="32" name="Rectangle 31">
            <a:extLst>
              <a:ext uri="{FF2B5EF4-FFF2-40B4-BE49-F238E27FC236}">
                <a16:creationId xmlns:a16="http://schemas.microsoft.com/office/drawing/2014/main" id="{5FC9231D-F636-6B5F-6D72-8E2ADA048FE9}"/>
              </a:ext>
            </a:extLst>
          </p:cNvPr>
          <p:cNvSpPr/>
          <p:nvPr/>
        </p:nvSpPr>
        <p:spPr>
          <a:xfrm>
            <a:off x="10426848" y="3492967"/>
            <a:ext cx="1379714" cy="852839"/>
          </a:xfrm>
          <a:prstGeom prst="rect">
            <a:avLst/>
          </a:prstGeom>
          <a:solidFill>
            <a:srgbClr val="1E2EB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C4456EFE-2F2A-A26A-6D91-083A6577CCBC}"/>
              </a:ext>
            </a:extLst>
          </p:cNvPr>
          <p:cNvSpPr txBox="1"/>
          <p:nvPr/>
        </p:nvSpPr>
        <p:spPr>
          <a:xfrm>
            <a:off x="10497526" y="3564540"/>
            <a:ext cx="1087157" cy="707886"/>
          </a:xfrm>
          <a:prstGeom prst="rect">
            <a:avLst/>
          </a:prstGeom>
          <a:noFill/>
        </p:spPr>
        <p:txBody>
          <a:bodyPr wrap="none" rtlCol="0">
            <a:spAutoFit/>
          </a:bodyPr>
          <a:lstStyle/>
          <a:p>
            <a:r>
              <a:rPr lang="en-US" sz="800" b="1" dirty="0">
                <a:solidFill>
                  <a:schemeClr val="bg1"/>
                </a:solidFill>
              </a:rPr>
              <a:t>Energy Blue</a:t>
            </a:r>
          </a:p>
          <a:p>
            <a:r>
              <a:rPr lang="en-US" sz="800" dirty="0">
                <a:solidFill>
                  <a:schemeClr val="bg1"/>
                </a:solidFill>
              </a:rPr>
              <a:t>PMS 286C</a:t>
            </a:r>
          </a:p>
          <a:p>
            <a:r>
              <a:rPr lang="en-US" sz="800" dirty="0">
                <a:solidFill>
                  <a:schemeClr val="bg1"/>
                </a:solidFill>
              </a:rPr>
              <a:t>C:100 M:85 Y:0 K:0</a:t>
            </a:r>
          </a:p>
          <a:p>
            <a:r>
              <a:rPr lang="en-US" sz="800" dirty="0">
                <a:solidFill>
                  <a:schemeClr val="bg1"/>
                </a:solidFill>
              </a:rPr>
              <a:t>R:30 G:46 B:184</a:t>
            </a:r>
          </a:p>
          <a:p>
            <a:r>
              <a:rPr lang="en-US" sz="800" dirty="0">
                <a:solidFill>
                  <a:schemeClr val="bg1"/>
                </a:solidFill>
              </a:rPr>
              <a:t>HEX # 1E2EB8</a:t>
            </a:r>
          </a:p>
        </p:txBody>
      </p:sp>
    </p:spTree>
    <p:extLst>
      <p:ext uri="{BB962C8B-B14F-4D97-AF65-F5344CB8AC3E}">
        <p14:creationId xmlns:p14="http://schemas.microsoft.com/office/powerpoint/2010/main" val="547534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863CE52-9DEA-6B24-1A78-979DE508DD8B}"/>
              </a:ext>
            </a:extLst>
          </p:cNvPr>
          <p:cNvPicPr>
            <a:picLocks noChangeAspect="1"/>
          </p:cNvPicPr>
          <p:nvPr/>
        </p:nvPicPr>
        <p:blipFill>
          <a:blip r:embed="rId2"/>
          <a:stretch>
            <a:fillRect/>
          </a:stretch>
        </p:blipFill>
        <p:spPr>
          <a:xfrm>
            <a:off x="668593" y="4650657"/>
            <a:ext cx="4439840" cy="1496749"/>
          </a:xfrm>
          <a:prstGeom prst="rect">
            <a:avLst/>
          </a:prstGeom>
        </p:spPr>
      </p:pic>
    </p:spTree>
    <p:extLst>
      <p:ext uri="{BB962C8B-B14F-4D97-AF65-F5344CB8AC3E}">
        <p14:creationId xmlns:p14="http://schemas.microsoft.com/office/powerpoint/2010/main" val="28929133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6DE148-6870-5143-AEA6-7BD23B4D3231}"/>
              </a:ext>
            </a:extLst>
          </p:cNvPr>
          <p:cNvSpPr>
            <a:spLocks noGrp="1"/>
          </p:cNvSpPr>
          <p:nvPr>
            <p:ph type="sldNum" sz="quarter" idx="12"/>
          </p:nvPr>
        </p:nvSpPr>
        <p:spPr/>
        <p:txBody>
          <a:bodyPr/>
          <a:lstStyle/>
          <a:p>
            <a:fld id="{54FE24AD-67B7-2944-AC69-3A9FF21766CE}" type="slidenum">
              <a:rPr lang="en-US" smtClean="0"/>
              <a:pPr/>
              <a:t>12</a:t>
            </a:fld>
            <a:endParaRPr lang="en-US"/>
          </a:p>
        </p:txBody>
      </p:sp>
      <p:sp>
        <p:nvSpPr>
          <p:cNvPr id="3" name="Text Placeholder 2">
            <a:extLst>
              <a:ext uri="{FF2B5EF4-FFF2-40B4-BE49-F238E27FC236}">
                <a16:creationId xmlns:a16="http://schemas.microsoft.com/office/drawing/2014/main" id="{72D39B6D-B644-9544-BFB7-0D54452A398A}"/>
              </a:ext>
            </a:extLst>
          </p:cNvPr>
          <p:cNvSpPr>
            <a:spLocks noGrp="1"/>
          </p:cNvSpPr>
          <p:nvPr>
            <p:ph type="body" sz="quarter" idx="13"/>
          </p:nvPr>
        </p:nvSpPr>
        <p:spPr/>
        <p:txBody>
          <a:bodyPr/>
          <a:lstStyle/>
          <a:p>
            <a:r>
              <a:rPr lang="en-US" dirty="0"/>
              <a:t>Appendix - Terminology</a:t>
            </a:r>
          </a:p>
        </p:txBody>
      </p:sp>
    </p:spTree>
    <p:extLst>
      <p:ext uri="{BB962C8B-B14F-4D97-AF65-F5344CB8AC3E}">
        <p14:creationId xmlns:p14="http://schemas.microsoft.com/office/powerpoint/2010/main" val="2804139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13</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723014"/>
            <a:ext cx="9088696" cy="3938680"/>
          </a:xfrm>
        </p:spPr>
        <p:txBody>
          <a:bodyPr>
            <a:normAutofit/>
          </a:bodyPr>
          <a:lstStyle/>
          <a:p>
            <a:pPr algn="l"/>
            <a:r>
              <a:rPr lang="en-US" b="0" i="0" dirty="0">
                <a:effectLst/>
                <a:latin typeface="Slack-Lato"/>
              </a:rPr>
              <a:t>Researcher, security researcher, external security researcher - in the context of </a:t>
            </a:r>
            <a:r>
              <a:rPr lang="en-US" b="1" i="0" dirty="0">
                <a:effectLst/>
                <a:latin typeface="Slack-Lato"/>
              </a:rPr>
              <a:t>Project Circuit Breaker</a:t>
            </a:r>
            <a:r>
              <a:rPr lang="en-US" b="0" i="0" dirty="0">
                <a:effectLst/>
                <a:latin typeface="Slack-Lato"/>
              </a:rPr>
              <a:t> (including events and campaigns) will all refer to the same group of individuals. These are the non-employee, non-staff participants in the program. We also will refer to them as </a:t>
            </a:r>
            <a:r>
              <a:rPr lang="en-US" b="1" i="0" dirty="0">
                <a:effectLst/>
                <a:latin typeface="Slack-Lato"/>
              </a:rPr>
              <a:t>Circuit Breakers</a:t>
            </a:r>
            <a:r>
              <a:rPr lang="en-US" b="0" i="0" dirty="0">
                <a:effectLst/>
                <a:latin typeface="Slack-Lato"/>
              </a:rPr>
              <a:t>.</a:t>
            </a:r>
            <a:endParaRPr lang="en-US" dirty="0"/>
          </a:p>
        </p:txBody>
      </p:sp>
    </p:spTree>
    <p:extLst>
      <p:ext uri="{BB962C8B-B14F-4D97-AF65-F5344CB8AC3E}">
        <p14:creationId xmlns:p14="http://schemas.microsoft.com/office/powerpoint/2010/main" val="21306994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14</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723013"/>
            <a:ext cx="9088696" cy="4771699"/>
          </a:xfrm>
        </p:spPr>
        <p:txBody>
          <a:bodyPr>
            <a:normAutofit fontScale="92500" lnSpcReduction="10000"/>
          </a:bodyPr>
          <a:lstStyle/>
          <a:p>
            <a:pPr algn="l"/>
            <a:r>
              <a:rPr lang="en-US" b="0" i="0" dirty="0">
                <a:effectLst/>
                <a:latin typeface="Slack-Lato"/>
              </a:rPr>
              <a:t>Event - a momentary (less than 2 weeks) engagement that brings together researchers, staff, and/or outside parties. An </a:t>
            </a:r>
            <a:r>
              <a:rPr lang="en-US" b="1" i="0" dirty="0">
                <a:effectLst/>
                <a:latin typeface="Slack-Lato"/>
              </a:rPr>
              <a:t>Event</a:t>
            </a:r>
            <a:r>
              <a:rPr lang="en-US" b="0" i="0" dirty="0">
                <a:effectLst/>
                <a:latin typeface="Slack-Lato"/>
              </a:rPr>
              <a:t> must have a clear goal, metrics to define success/failure of that goal, and a narrative describing the reason it takes place.</a:t>
            </a:r>
          </a:p>
          <a:p>
            <a:pPr marL="457200" indent="-457200" algn="l">
              <a:buFont typeface="Arial" panose="020B0604020202020204" pitchFamily="34" charset="0"/>
              <a:buChar char="•"/>
            </a:pPr>
            <a:r>
              <a:rPr lang="en-US" b="0" i="0" dirty="0">
                <a:effectLst/>
                <a:latin typeface="Slack-Lato"/>
              </a:rPr>
              <a:t>Might require an application process</a:t>
            </a:r>
          </a:p>
          <a:p>
            <a:pPr marL="457200" indent="-457200" algn="l">
              <a:buFont typeface="Arial" panose="020B0604020202020204" pitchFamily="34" charset="0"/>
              <a:buChar char="•"/>
            </a:pPr>
            <a:r>
              <a:rPr lang="en-US" b="0" i="0" dirty="0">
                <a:effectLst/>
                <a:latin typeface="Slack-Lato"/>
              </a:rPr>
              <a:t>Must have a social component to it</a:t>
            </a:r>
          </a:p>
          <a:p>
            <a:pPr algn="l">
              <a:buFont typeface="Arial" panose="020B0604020202020204" pitchFamily="34" charset="0"/>
              <a:buChar char="•"/>
            </a:pPr>
            <a:endParaRPr lang="en-US" b="0" dirty="0">
              <a:latin typeface="Slack-Lato"/>
            </a:endParaRPr>
          </a:p>
          <a:p>
            <a:pPr algn="l"/>
            <a:r>
              <a:rPr lang="en-US" b="0" i="0" dirty="0">
                <a:effectLst/>
                <a:latin typeface="Slack-Lato"/>
              </a:rPr>
              <a:t>Live Hacking Event – a tightly timeboxed </a:t>
            </a:r>
            <a:r>
              <a:rPr lang="en-US" i="0" dirty="0">
                <a:effectLst/>
                <a:latin typeface="Slack-Lato"/>
              </a:rPr>
              <a:t>Event</a:t>
            </a:r>
            <a:r>
              <a:rPr lang="en-US" b="0" i="0" dirty="0">
                <a:effectLst/>
                <a:latin typeface="Slack-Lato"/>
              </a:rPr>
              <a:t> (7-20 days) focusing researchers on one or more specific products</a:t>
            </a:r>
          </a:p>
          <a:p>
            <a:pPr marL="457200" indent="-457200" algn="l">
              <a:buFont typeface="Arial" panose="020B0604020202020204" pitchFamily="34" charset="0"/>
              <a:buChar char="•"/>
            </a:pPr>
            <a:r>
              <a:rPr lang="en-US" b="0" i="0" dirty="0">
                <a:effectLst/>
                <a:latin typeface="Slack-Lato"/>
              </a:rPr>
              <a:t>Requires participants to travel on-site to a location</a:t>
            </a:r>
          </a:p>
          <a:p>
            <a:pPr marL="457200" indent="-457200" algn="l">
              <a:buFont typeface="Arial" panose="020B0604020202020204" pitchFamily="34" charset="0"/>
              <a:buChar char="•"/>
            </a:pPr>
            <a:r>
              <a:rPr lang="en-US" b="0" i="0" dirty="0">
                <a:effectLst/>
                <a:latin typeface="Slack-Lato"/>
              </a:rPr>
              <a:t>Must include a Dupe Window, Technical Training, Bonus Incentives, and real-time bounty rewards</a:t>
            </a:r>
          </a:p>
        </p:txBody>
      </p:sp>
    </p:spTree>
    <p:extLst>
      <p:ext uri="{BB962C8B-B14F-4D97-AF65-F5344CB8AC3E}">
        <p14:creationId xmlns:p14="http://schemas.microsoft.com/office/powerpoint/2010/main" val="486553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15</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723014"/>
            <a:ext cx="9088696" cy="3938680"/>
          </a:xfrm>
        </p:spPr>
        <p:txBody>
          <a:bodyPr>
            <a:normAutofit lnSpcReduction="10000"/>
          </a:bodyPr>
          <a:lstStyle/>
          <a:p>
            <a:pPr algn="l"/>
            <a:r>
              <a:rPr lang="en-US" b="0" i="0" dirty="0">
                <a:effectLst/>
                <a:latin typeface="Slack-Lato"/>
              </a:rPr>
              <a:t>Campaign - an extended engagement (longer than 2 weeks) that brings researchers together to accomplish a goal which is be measured by success/failure metrics, or attempt to solve one or more </a:t>
            </a:r>
            <a:r>
              <a:rPr lang="en-US" b="1" i="0" dirty="0">
                <a:effectLst/>
                <a:latin typeface="Slack-Lato"/>
              </a:rPr>
              <a:t>Challenges</a:t>
            </a:r>
            <a:r>
              <a:rPr lang="en-US" b="0" i="0" dirty="0">
                <a:effectLst/>
                <a:latin typeface="Slack-Lato"/>
              </a:rPr>
              <a:t>. </a:t>
            </a:r>
            <a:r>
              <a:rPr lang="en-US" b="1" i="0" dirty="0">
                <a:effectLst/>
                <a:latin typeface="Slack-Lato"/>
              </a:rPr>
              <a:t>Campaigns</a:t>
            </a:r>
            <a:r>
              <a:rPr lang="en-US" b="0" i="0" dirty="0">
                <a:effectLst/>
                <a:latin typeface="Slack-Lato"/>
              </a:rPr>
              <a:t> are the primary engagement type that </a:t>
            </a:r>
            <a:r>
              <a:rPr lang="en-US" b="1" i="0" dirty="0">
                <a:effectLst/>
                <a:latin typeface="Slack-Lato"/>
              </a:rPr>
              <a:t>Project Circuit Breaker</a:t>
            </a:r>
            <a:r>
              <a:rPr lang="en-US" b="0" i="0" dirty="0">
                <a:effectLst/>
                <a:latin typeface="Slack-Lato"/>
              </a:rPr>
              <a:t> will use to enhance the security of products, improve processes, and develop people at Intel.</a:t>
            </a:r>
            <a:br>
              <a:rPr lang="en-US" b="0" i="0" dirty="0">
                <a:effectLst/>
                <a:latin typeface="Slack-Lato"/>
              </a:rPr>
            </a:br>
            <a:endParaRPr lang="en-US" b="0" i="0" dirty="0">
              <a:effectLst/>
              <a:latin typeface="Slack-Lato"/>
            </a:endParaRPr>
          </a:p>
          <a:p>
            <a:pPr algn="l">
              <a:buFont typeface="Arial" panose="020B0604020202020204" pitchFamily="34" charset="0"/>
              <a:buChar char="•"/>
            </a:pPr>
            <a:r>
              <a:rPr lang="en-US" b="0" i="0" dirty="0">
                <a:effectLst/>
                <a:latin typeface="Slack-Lato"/>
              </a:rPr>
              <a:t>Must require an application process</a:t>
            </a:r>
          </a:p>
          <a:p>
            <a:pPr algn="l">
              <a:buFont typeface="Arial" panose="020B0604020202020204" pitchFamily="34" charset="0"/>
              <a:buChar char="•"/>
            </a:pPr>
            <a:r>
              <a:rPr lang="en-US" b="0" i="0" dirty="0">
                <a:effectLst/>
                <a:latin typeface="Slack-Lato"/>
              </a:rPr>
              <a:t>Should include one or more social components</a:t>
            </a:r>
          </a:p>
        </p:txBody>
      </p:sp>
    </p:spTree>
    <p:extLst>
      <p:ext uri="{BB962C8B-B14F-4D97-AF65-F5344CB8AC3E}">
        <p14:creationId xmlns:p14="http://schemas.microsoft.com/office/powerpoint/2010/main" val="33312355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16</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723014"/>
            <a:ext cx="9088696" cy="3938680"/>
          </a:xfrm>
        </p:spPr>
        <p:txBody>
          <a:bodyPr>
            <a:normAutofit fontScale="92500" lnSpcReduction="20000"/>
          </a:bodyPr>
          <a:lstStyle/>
          <a:p>
            <a:pPr algn="l"/>
            <a:r>
              <a:rPr lang="en-US" b="0" i="0" dirty="0">
                <a:effectLst/>
                <a:latin typeface="Slack-Lato"/>
              </a:rPr>
              <a:t>Challenge - a puzzle, competition, or goal of some kind that has some level of difficulty to solve. </a:t>
            </a:r>
            <a:r>
              <a:rPr lang="en-US" b="1" i="0" dirty="0">
                <a:effectLst/>
                <a:latin typeface="Slack-Lato"/>
              </a:rPr>
              <a:t>Circuit Breakers</a:t>
            </a:r>
            <a:r>
              <a:rPr lang="en-US" b="0" i="0" dirty="0">
                <a:effectLst/>
                <a:latin typeface="Slack-Lato"/>
              </a:rPr>
              <a:t> are presented with some amount of information and asked to solve the </a:t>
            </a:r>
            <a:r>
              <a:rPr lang="en-US" b="1" i="0" dirty="0">
                <a:effectLst/>
                <a:latin typeface="Slack-Lato"/>
              </a:rPr>
              <a:t>challenge</a:t>
            </a:r>
            <a:r>
              <a:rPr lang="en-US" b="0" i="0" dirty="0">
                <a:effectLst/>
                <a:latin typeface="Slack-Lato"/>
              </a:rPr>
              <a:t> individually using their own skills or through collaboration with others. The </a:t>
            </a:r>
            <a:r>
              <a:rPr lang="en-US" b="1" i="0" dirty="0">
                <a:effectLst/>
                <a:latin typeface="Slack-Lato"/>
              </a:rPr>
              <a:t>Challenge</a:t>
            </a:r>
            <a:r>
              <a:rPr lang="en-US" b="0" i="0" dirty="0">
                <a:effectLst/>
                <a:latin typeface="Slack-Lato"/>
              </a:rPr>
              <a:t> will result in a valuable outcome to Intel and/or </a:t>
            </a:r>
            <a:r>
              <a:rPr lang="en-US" b="1" i="0" dirty="0">
                <a:effectLst/>
                <a:latin typeface="Slack-Lato"/>
              </a:rPr>
              <a:t>Project Circuit Breaker.</a:t>
            </a:r>
            <a:br>
              <a:rPr lang="en-US" b="0" i="0" dirty="0">
                <a:effectLst/>
                <a:latin typeface="Slack-Lato"/>
              </a:rPr>
            </a:br>
            <a:endParaRPr lang="en-US" b="0" i="0" dirty="0">
              <a:effectLst/>
              <a:latin typeface="Slack-Lato"/>
            </a:endParaRPr>
          </a:p>
          <a:p>
            <a:pPr algn="l">
              <a:buFont typeface="Arial" panose="020B0604020202020204" pitchFamily="34" charset="0"/>
              <a:buChar char="•"/>
            </a:pPr>
            <a:r>
              <a:rPr lang="en-US" b="0" i="0" dirty="0">
                <a:effectLst/>
                <a:latin typeface="Slack-Lato"/>
              </a:rPr>
              <a:t>Must not require an application process to participate</a:t>
            </a:r>
          </a:p>
          <a:p>
            <a:pPr algn="l">
              <a:buFont typeface="Arial" panose="020B0604020202020204" pitchFamily="34" charset="0"/>
              <a:buChar char="•"/>
            </a:pPr>
            <a:r>
              <a:rPr lang="en-US" b="0" i="0" dirty="0">
                <a:effectLst/>
                <a:latin typeface="Slack-Lato"/>
              </a:rPr>
              <a:t>Must announce winners on the program website</a:t>
            </a:r>
          </a:p>
          <a:p>
            <a:pPr algn="l">
              <a:buFont typeface="Arial" panose="020B0604020202020204" pitchFamily="34" charset="0"/>
              <a:buChar char="•"/>
            </a:pPr>
            <a:r>
              <a:rPr lang="en-US" b="0" i="0" dirty="0">
                <a:effectLst/>
                <a:latin typeface="Slack-Lato"/>
              </a:rPr>
              <a:t>Must include a prize or reward package for winners</a:t>
            </a:r>
          </a:p>
          <a:p>
            <a:pPr algn="l">
              <a:buFont typeface="Arial" panose="020B0604020202020204" pitchFamily="34" charset="0"/>
              <a:buChar char="•"/>
            </a:pPr>
            <a:r>
              <a:rPr lang="en-US" b="0" i="0" dirty="0">
                <a:effectLst/>
                <a:latin typeface="Slack-Lato"/>
              </a:rPr>
              <a:t>Must be confined to time limits and/or number of winners</a:t>
            </a:r>
          </a:p>
        </p:txBody>
      </p:sp>
    </p:spTree>
    <p:extLst>
      <p:ext uri="{BB962C8B-B14F-4D97-AF65-F5344CB8AC3E}">
        <p14:creationId xmlns:p14="http://schemas.microsoft.com/office/powerpoint/2010/main" val="269500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17</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723014"/>
            <a:ext cx="9088696" cy="3938680"/>
          </a:xfrm>
        </p:spPr>
        <p:txBody>
          <a:bodyPr>
            <a:normAutofit lnSpcReduction="10000"/>
          </a:bodyPr>
          <a:lstStyle/>
          <a:p>
            <a:pPr algn="l"/>
            <a:r>
              <a:rPr lang="en-US" b="0" i="0" dirty="0">
                <a:effectLst/>
                <a:latin typeface="Slack-Lato"/>
              </a:rPr>
              <a:t>Hero - the characters depicted in artwork. These are the </a:t>
            </a:r>
            <a:r>
              <a:rPr lang="en-US" b="1" i="0" dirty="0">
                <a:effectLst/>
                <a:latin typeface="Slack-Lato"/>
              </a:rPr>
              <a:t>Circuit Breakers</a:t>
            </a:r>
            <a:r>
              <a:rPr lang="en-US" b="0" i="0" dirty="0">
                <a:effectLst/>
                <a:latin typeface="Slack-Lato"/>
              </a:rPr>
              <a:t> as presented in the artistic fantasy world of </a:t>
            </a:r>
            <a:r>
              <a:rPr lang="en-US" b="1" i="0" dirty="0">
                <a:effectLst/>
                <a:latin typeface="Slack-Lato"/>
              </a:rPr>
              <a:t>Project Circuit Breaker</a:t>
            </a:r>
            <a:r>
              <a:rPr lang="en-US" b="0" i="0" dirty="0">
                <a:effectLst/>
                <a:latin typeface="Slack-Lato"/>
              </a:rPr>
              <a:t>. The face of a </a:t>
            </a:r>
            <a:r>
              <a:rPr lang="en-US" b="1" i="0" dirty="0">
                <a:effectLst/>
                <a:latin typeface="Slack-Lato"/>
              </a:rPr>
              <a:t>Hero</a:t>
            </a:r>
            <a:r>
              <a:rPr lang="en-US" b="0" i="0" dirty="0">
                <a:effectLst/>
                <a:latin typeface="Slack-Lato"/>
              </a:rPr>
              <a:t> should not be a primary design element unless required to present other core aspects of the narrative. An individual </a:t>
            </a:r>
            <a:r>
              <a:rPr lang="en-US" b="1" i="0" dirty="0">
                <a:effectLst/>
                <a:latin typeface="Slack-Lato"/>
              </a:rPr>
              <a:t>Hero</a:t>
            </a:r>
            <a:r>
              <a:rPr lang="en-US" b="0" i="0" dirty="0">
                <a:effectLst/>
                <a:latin typeface="Slack-Lato"/>
              </a:rPr>
              <a:t> should not be used more than once. The </a:t>
            </a:r>
            <a:r>
              <a:rPr lang="en-US" b="1" i="0" dirty="0">
                <a:effectLst/>
                <a:latin typeface="Slack-Lato"/>
              </a:rPr>
              <a:t>Circuit Breakers</a:t>
            </a:r>
            <a:r>
              <a:rPr lang="en-US" b="0" i="0" dirty="0">
                <a:effectLst/>
                <a:latin typeface="Slack-Lato"/>
              </a:rPr>
              <a:t> (humans, participants) should feel as though they are themselves in the world of </a:t>
            </a:r>
            <a:r>
              <a:rPr lang="en-US" b="1" i="0" dirty="0">
                <a:effectLst/>
                <a:latin typeface="Slack-Lato"/>
              </a:rPr>
              <a:t>Project Circuit Breaker</a:t>
            </a:r>
            <a:r>
              <a:rPr lang="en-US" b="0" i="0" dirty="0">
                <a:effectLst/>
                <a:latin typeface="Slack-Lato"/>
              </a:rPr>
              <a:t> as the </a:t>
            </a:r>
            <a:r>
              <a:rPr lang="en-US" b="1" i="0" dirty="0">
                <a:effectLst/>
                <a:latin typeface="Slack-Lato"/>
              </a:rPr>
              <a:t>Hero</a:t>
            </a:r>
            <a:r>
              <a:rPr lang="en-US" b="0" i="0" dirty="0">
                <a:effectLst/>
                <a:latin typeface="Slack-Lato"/>
              </a:rPr>
              <a:t> depicted in the story; showing too much detail in the artwork removes a person's ability to project themselves into the story as the </a:t>
            </a:r>
            <a:r>
              <a:rPr lang="en-US" b="1" i="0" dirty="0">
                <a:effectLst/>
                <a:latin typeface="Slack-Lato"/>
              </a:rPr>
              <a:t>Hero</a:t>
            </a:r>
            <a:r>
              <a:rPr lang="en-US" b="0" i="0" dirty="0">
                <a:effectLst/>
                <a:latin typeface="Slack-Lato"/>
              </a:rPr>
              <a:t>.</a:t>
            </a:r>
          </a:p>
        </p:txBody>
      </p:sp>
    </p:spTree>
    <p:extLst>
      <p:ext uri="{BB962C8B-B14F-4D97-AF65-F5344CB8AC3E}">
        <p14:creationId xmlns:p14="http://schemas.microsoft.com/office/powerpoint/2010/main" val="18708391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18</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106327"/>
            <a:ext cx="10483702" cy="6241310"/>
          </a:xfrm>
        </p:spPr>
        <p:txBody>
          <a:bodyPr>
            <a:normAutofit fontScale="92500" lnSpcReduction="20000"/>
          </a:bodyPr>
          <a:lstStyle/>
          <a:p>
            <a:pPr algn="l"/>
            <a:r>
              <a:rPr lang="en-US" b="1" i="0" dirty="0">
                <a:effectLst/>
                <a:latin typeface="Slack-Lato"/>
              </a:rPr>
              <a:t>Events</a:t>
            </a:r>
            <a:r>
              <a:rPr lang="en-US" b="0" i="0" dirty="0">
                <a:effectLst/>
                <a:latin typeface="Slack-Lato"/>
              </a:rPr>
              <a:t> and </a:t>
            </a:r>
            <a:r>
              <a:rPr lang="en-US" b="1" i="0" dirty="0">
                <a:effectLst/>
                <a:latin typeface="Slack-Lato"/>
              </a:rPr>
              <a:t>Campaigns</a:t>
            </a:r>
            <a:r>
              <a:rPr lang="en-US" b="0" i="0" dirty="0">
                <a:effectLst/>
                <a:latin typeface="Slack-Lato"/>
              </a:rPr>
              <a:t> must be categorized into one of these  primary goal types:</a:t>
            </a:r>
            <a:br>
              <a:rPr lang="en-US" b="0" i="0" dirty="0">
                <a:effectLst/>
                <a:latin typeface="Slack-Lato"/>
              </a:rPr>
            </a:br>
            <a:endParaRPr lang="en-US" b="0" i="0" dirty="0">
              <a:effectLst/>
              <a:latin typeface="Slack-Lato"/>
            </a:endParaRPr>
          </a:p>
          <a:p>
            <a:pPr algn="l">
              <a:buFont typeface="Arial" panose="020B0604020202020204" pitchFamily="34" charset="0"/>
              <a:buChar char="•"/>
            </a:pPr>
            <a:r>
              <a:rPr lang="en-US" b="0" i="0" dirty="0">
                <a:effectLst/>
                <a:latin typeface="Slack-Lato"/>
              </a:rPr>
              <a:t>Education</a:t>
            </a:r>
          </a:p>
          <a:p>
            <a:pPr lvl="1" algn="l">
              <a:buFont typeface="Arial" panose="020B0604020202020204" pitchFamily="34" charset="0"/>
              <a:buChar char="•"/>
            </a:pPr>
            <a:r>
              <a:rPr lang="en-US" b="0" i="0" dirty="0">
                <a:effectLst/>
                <a:latin typeface="Slack-Lato"/>
              </a:rPr>
              <a:t>The title should reflect that the </a:t>
            </a:r>
            <a:r>
              <a:rPr lang="en-US" b="1" i="0" dirty="0">
                <a:effectLst/>
                <a:latin typeface="Slack-Lato"/>
              </a:rPr>
              <a:t>Hero</a:t>
            </a:r>
            <a:r>
              <a:rPr lang="en-US" b="0" i="0" dirty="0">
                <a:effectLst/>
                <a:latin typeface="Slack-Lato"/>
              </a:rPr>
              <a:t> attending a social gathering. </a:t>
            </a:r>
            <a:r>
              <a:rPr lang="en-US" b="0" i="0" dirty="0" err="1">
                <a:effectLst/>
                <a:latin typeface="Slack-Lato"/>
              </a:rPr>
              <a:t>E.g</a:t>
            </a:r>
            <a:r>
              <a:rPr lang="en-US" b="0" i="0" dirty="0">
                <a:effectLst/>
                <a:latin typeface="Slack-Lato"/>
              </a:rPr>
              <a:t> party, reunion, meeting</a:t>
            </a:r>
          </a:p>
          <a:p>
            <a:pPr lvl="1" algn="l">
              <a:buFont typeface="Arial" panose="020B0604020202020204" pitchFamily="34" charset="0"/>
              <a:buChar char="•"/>
            </a:pPr>
            <a:r>
              <a:rPr lang="en-US" b="0" i="0" dirty="0">
                <a:effectLst/>
                <a:latin typeface="Slack-Lato"/>
              </a:rPr>
              <a:t>To train </a:t>
            </a:r>
            <a:r>
              <a:rPr lang="en-US" b="1" i="0" dirty="0">
                <a:effectLst/>
                <a:latin typeface="Slack-Lato"/>
              </a:rPr>
              <a:t>Circuit Breakers</a:t>
            </a:r>
            <a:r>
              <a:rPr lang="en-US" b="0" i="0" dirty="0">
                <a:effectLst/>
                <a:latin typeface="Slack-Lato"/>
              </a:rPr>
              <a:t> on a given technology, product, vulnerability, or security concept</a:t>
            </a:r>
          </a:p>
          <a:p>
            <a:pPr algn="l">
              <a:buFont typeface="Arial" panose="020B0604020202020204" pitchFamily="34" charset="0"/>
              <a:buChar char="•"/>
            </a:pPr>
            <a:r>
              <a:rPr lang="en-US" b="0" i="0" dirty="0">
                <a:effectLst/>
                <a:latin typeface="Slack-Lato"/>
              </a:rPr>
              <a:t>Social</a:t>
            </a:r>
          </a:p>
          <a:p>
            <a:pPr lvl="1" algn="l">
              <a:buFont typeface="Arial" panose="020B0604020202020204" pitchFamily="34" charset="0"/>
              <a:buChar char="•"/>
            </a:pPr>
            <a:r>
              <a:rPr lang="en-US" b="0" i="0" dirty="0">
                <a:effectLst/>
                <a:latin typeface="Slack-Lato"/>
              </a:rPr>
              <a:t>The title should reflect that the multiple </a:t>
            </a:r>
            <a:r>
              <a:rPr lang="en-US" b="1" i="0" dirty="0" err="1">
                <a:effectLst/>
                <a:latin typeface="Slack-Lato"/>
              </a:rPr>
              <a:t>Heros</a:t>
            </a:r>
            <a:r>
              <a:rPr lang="en-US" b="0" i="0" dirty="0">
                <a:effectLst/>
                <a:latin typeface="Slack-Lato"/>
              </a:rPr>
              <a:t> are seeking something.</a:t>
            </a:r>
          </a:p>
          <a:p>
            <a:pPr lvl="1" algn="l">
              <a:buFont typeface="Arial" panose="020B0604020202020204" pitchFamily="34" charset="0"/>
              <a:buChar char="•"/>
            </a:pPr>
            <a:r>
              <a:rPr lang="en-US" b="0" i="0" dirty="0">
                <a:effectLst/>
                <a:latin typeface="Slack-Lato"/>
              </a:rPr>
              <a:t>Probably does not need a title for an event that is so short.</a:t>
            </a:r>
          </a:p>
          <a:p>
            <a:pPr lvl="1" algn="l">
              <a:buFont typeface="Arial" panose="020B0604020202020204" pitchFamily="34" charset="0"/>
              <a:buChar char="•"/>
            </a:pPr>
            <a:r>
              <a:rPr lang="en-US" b="0" i="0" dirty="0">
                <a:effectLst/>
                <a:latin typeface="Slack-Lato"/>
              </a:rPr>
              <a:t>This includes </a:t>
            </a:r>
            <a:r>
              <a:rPr lang="en-US" b="1" i="0" dirty="0">
                <a:effectLst/>
                <a:latin typeface="Slack-Lato"/>
              </a:rPr>
              <a:t>Recruiting</a:t>
            </a:r>
            <a:r>
              <a:rPr lang="en-US" b="0" i="0" dirty="0">
                <a:effectLst/>
                <a:latin typeface="Slack-Lato"/>
              </a:rPr>
              <a:t> events to find</a:t>
            </a:r>
          </a:p>
          <a:p>
            <a:pPr lvl="2" algn="l">
              <a:buFont typeface="Arial" panose="020B0604020202020204" pitchFamily="34" charset="0"/>
              <a:buChar char="•"/>
            </a:pPr>
            <a:r>
              <a:rPr lang="en-US" b="0" i="0" dirty="0">
                <a:effectLst/>
                <a:latin typeface="Slack-Lato"/>
              </a:rPr>
              <a:t>future Intel employees</a:t>
            </a:r>
          </a:p>
          <a:p>
            <a:pPr lvl="2" algn="l">
              <a:buFont typeface="Arial" panose="020B0604020202020204" pitchFamily="34" charset="0"/>
              <a:buChar char="•"/>
            </a:pPr>
            <a:r>
              <a:rPr lang="en-US" b="0" i="0" dirty="0">
                <a:effectLst/>
                <a:latin typeface="Slack-Lato"/>
              </a:rPr>
              <a:t>future </a:t>
            </a:r>
            <a:r>
              <a:rPr lang="en-US" b="1" i="0" dirty="0">
                <a:effectLst/>
                <a:latin typeface="Slack-Lato"/>
              </a:rPr>
              <a:t>Circuit Breakers</a:t>
            </a:r>
            <a:endParaRPr lang="en-US" b="0" i="0" dirty="0">
              <a:effectLst/>
              <a:latin typeface="Slack-Lato"/>
            </a:endParaRPr>
          </a:p>
          <a:p>
            <a:pPr lvl="2" algn="l">
              <a:buFont typeface="Arial" panose="020B0604020202020204" pitchFamily="34" charset="0"/>
              <a:buChar char="•"/>
            </a:pPr>
            <a:r>
              <a:rPr lang="en-US" b="0" i="0" dirty="0">
                <a:effectLst/>
                <a:latin typeface="Slack-Lato"/>
              </a:rPr>
              <a:t>future bug bounty participants</a:t>
            </a:r>
          </a:p>
          <a:p>
            <a:pPr lvl="1" algn="l">
              <a:buFont typeface="Arial" panose="020B0604020202020204" pitchFamily="34" charset="0"/>
              <a:buChar char="•"/>
            </a:pPr>
            <a:r>
              <a:rPr lang="en-US" b="0" i="0" dirty="0">
                <a:effectLst/>
                <a:latin typeface="Slack-Lato"/>
              </a:rPr>
              <a:t>This includes </a:t>
            </a:r>
            <a:r>
              <a:rPr lang="en-US" b="1" i="0" dirty="0">
                <a:effectLst/>
                <a:latin typeface="Slack-Lato"/>
              </a:rPr>
              <a:t>Promotion</a:t>
            </a:r>
            <a:r>
              <a:rPr lang="en-US" b="0" i="0" dirty="0">
                <a:effectLst/>
                <a:latin typeface="Slack-Lato"/>
              </a:rPr>
              <a:t> events to</a:t>
            </a:r>
          </a:p>
          <a:p>
            <a:pPr lvl="2" algn="l">
              <a:buFont typeface="Arial" panose="020B0604020202020204" pitchFamily="34" charset="0"/>
              <a:buChar char="•"/>
            </a:pPr>
            <a:r>
              <a:rPr lang="en-US" b="0" i="0" dirty="0">
                <a:effectLst/>
                <a:latin typeface="Slack-Lato"/>
              </a:rPr>
              <a:t>Raise awareness of </a:t>
            </a:r>
            <a:r>
              <a:rPr lang="en-US" b="1" i="0" dirty="0">
                <a:effectLst/>
                <a:latin typeface="Slack-Lato"/>
              </a:rPr>
              <a:t>Project Circuit Breaker</a:t>
            </a:r>
            <a:r>
              <a:rPr lang="en-US" b="0" i="0" dirty="0">
                <a:effectLst/>
                <a:latin typeface="Slack-Lato"/>
              </a:rPr>
              <a:t> or the </a:t>
            </a:r>
            <a:r>
              <a:rPr lang="en-US" b="1" i="0" dirty="0">
                <a:effectLst/>
                <a:latin typeface="Slack-Lato"/>
              </a:rPr>
              <a:t>Bug Bounty Program</a:t>
            </a:r>
            <a:endParaRPr lang="en-US" b="0" i="0" dirty="0">
              <a:effectLst/>
              <a:latin typeface="Slack-Lato"/>
            </a:endParaRPr>
          </a:p>
          <a:p>
            <a:pPr lvl="2" algn="l">
              <a:buFont typeface="Arial" panose="020B0604020202020204" pitchFamily="34" charset="0"/>
              <a:buChar char="•"/>
            </a:pPr>
            <a:r>
              <a:rPr lang="en-US" b="0" i="0" dirty="0">
                <a:effectLst/>
                <a:latin typeface="Slack-Lato"/>
              </a:rPr>
              <a:t>Celebrate the work or accomplishments of one or more </a:t>
            </a:r>
            <a:r>
              <a:rPr lang="en-US" b="1" i="0" dirty="0">
                <a:effectLst/>
                <a:latin typeface="Slack-Lato"/>
              </a:rPr>
              <a:t>Circuit Breakers</a:t>
            </a:r>
            <a:endParaRPr lang="en-US" b="0" i="0" dirty="0">
              <a:effectLst/>
              <a:latin typeface="Slack-Lato"/>
            </a:endParaRPr>
          </a:p>
          <a:p>
            <a:pPr lvl="2" algn="l">
              <a:buFont typeface="Arial" panose="020B0604020202020204" pitchFamily="34" charset="0"/>
              <a:buChar char="•"/>
            </a:pPr>
            <a:r>
              <a:rPr lang="en-US" b="0" i="0" dirty="0">
                <a:effectLst/>
                <a:latin typeface="Slack-Lato"/>
              </a:rPr>
              <a:t>Advertise an upcoming </a:t>
            </a:r>
            <a:r>
              <a:rPr lang="en-US" b="1" i="0" dirty="0">
                <a:effectLst/>
                <a:latin typeface="Slack-Lato"/>
              </a:rPr>
              <a:t>Campaign</a:t>
            </a:r>
            <a:r>
              <a:rPr lang="en-US" b="0" i="0" dirty="0">
                <a:effectLst/>
                <a:latin typeface="Slack-Lato"/>
              </a:rPr>
              <a:t> in search of applicants</a:t>
            </a:r>
          </a:p>
          <a:p>
            <a:pPr algn="l">
              <a:buFont typeface="Arial" panose="020B0604020202020204" pitchFamily="34" charset="0"/>
              <a:buChar char="•"/>
            </a:pPr>
            <a:r>
              <a:rPr lang="en-US" b="0" i="0" dirty="0">
                <a:effectLst/>
                <a:latin typeface="Slack-Lato"/>
              </a:rPr>
              <a:t>Bug Hunting</a:t>
            </a:r>
          </a:p>
          <a:p>
            <a:pPr lvl="1" algn="l">
              <a:buFont typeface="Arial" panose="020B0604020202020204" pitchFamily="34" charset="0"/>
              <a:buChar char="•"/>
            </a:pPr>
            <a:r>
              <a:rPr lang="en-US" b="0" i="0" dirty="0">
                <a:effectLst/>
                <a:latin typeface="Slack-Lato"/>
              </a:rPr>
              <a:t>The title should reflect that the </a:t>
            </a:r>
            <a:r>
              <a:rPr lang="en-US" b="1" i="0" dirty="0">
                <a:effectLst/>
                <a:latin typeface="Slack-Lato"/>
              </a:rPr>
              <a:t>Hero</a:t>
            </a:r>
            <a:r>
              <a:rPr lang="en-US" b="0" i="0" dirty="0">
                <a:effectLst/>
                <a:latin typeface="Slack-Lato"/>
              </a:rPr>
              <a:t> is on an active journey with a destination and hardships may occur along the way. E.g. camping, crossing, seeking</a:t>
            </a:r>
          </a:p>
          <a:p>
            <a:pPr lvl="1" algn="l">
              <a:buFont typeface="Arial" panose="020B0604020202020204" pitchFamily="34" charset="0"/>
              <a:buChar char="•"/>
            </a:pPr>
            <a:r>
              <a:rPr lang="en-US" b="0" i="0" dirty="0">
                <a:effectLst/>
                <a:latin typeface="Slack-Lato"/>
              </a:rPr>
              <a:t>Search for security vulnerabilities in an Intel product</a:t>
            </a:r>
          </a:p>
        </p:txBody>
      </p:sp>
    </p:spTree>
    <p:extLst>
      <p:ext uri="{BB962C8B-B14F-4D97-AF65-F5344CB8AC3E}">
        <p14:creationId xmlns:p14="http://schemas.microsoft.com/office/powerpoint/2010/main" val="40371529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19</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106327"/>
            <a:ext cx="10483702" cy="6241310"/>
          </a:xfrm>
        </p:spPr>
        <p:txBody>
          <a:bodyPr>
            <a:normAutofit/>
          </a:bodyPr>
          <a:lstStyle/>
          <a:p>
            <a:pPr algn="l"/>
            <a:r>
              <a:rPr lang="en-US" b="0" i="0" dirty="0">
                <a:effectLst/>
                <a:latin typeface="Slack-Lato"/>
              </a:rPr>
              <a:t>General guidelines</a:t>
            </a:r>
            <a:br>
              <a:rPr lang="en-US" b="0" i="0" dirty="0">
                <a:effectLst/>
                <a:latin typeface="Slack-Lato"/>
              </a:rPr>
            </a:br>
            <a:endParaRPr lang="en-US" b="0" i="0" dirty="0">
              <a:effectLst/>
              <a:latin typeface="Slack-Lato"/>
            </a:endParaRPr>
          </a:p>
          <a:p>
            <a:pPr algn="l">
              <a:buFont typeface="Arial" panose="020B0604020202020204" pitchFamily="34" charset="0"/>
              <a:buChar char="•"/>
            </a:pPr>
            <a:r>
              <a:rPr lang="en-US" b="0" i="0" dirty="0">
                <a:effectLst/>
                <a:latin typeface="Slack-Lato"/>
              </a:rPr>
              <a:t> Avoid militant language</a:t>
            </a:r>
          </a:p>
          <a:p>
            <a:pPr algn="l">
              <a:buFont typeface="Arial" panose="020B0604020202020204" pitchFamily="34" charset="0"/>
              <a:buChar char="•"/>
            </a:pPr>
            <a:r>
              <a:rPr lang="en-US" b="0" i="0" dirty="0">
                <a:effectLst/>
                <a:latin typeface="Slack-Lato"/>
              </a:rPr>
              <a:t> Do not use colored language (blacklist -&gt; block list; white hat hacker -&gt; professional hacker; </a:t>
            </a:r>
            <a:r>
              <a:rPr lang="en-US" b="0" i="0" dirty="0" err="1">
                <a:effectLst/>
                <a:latin typeface="Slack-Lato"/>
              </a:rPr>
              <a:t>etc</a:t>
            </a:r>
            <a:r>
              <a:rPr lang="en-US" b="0" i="0" dirty="0">
                <a:effectLst/>
                <a:latin typeface="Slack-Lato"/>
              </a:rPr>
              <a:t>)</a:t>
            </a:r>
          </a:p>
          <a:p>
            <a:pPr algn="l">
              <a:buFont typeface="Arial" panose="020B0604020202020204" pitchFamily="34" charset="0"/>
              <a:buChar char="•"/>
            </a:pPr>
            <a:r>
              <a:rPr lang="en-US" b="0" i="0" dirty="0">
                <a:effectLst/>
                <a:latin typeface="Slack-Lato"/>
              </a:rPr>
              <a:t> Titles should indicate, hit at, reference, suggest or otherwise point to the core target</a:t>
            </a:r>
          </a:p>
          <a:p>
            <a:pPr algn="l">
              <a:buFont typeface="Arial" panose="020B0604020202020204" pitchFamily="34" charset="0"/>
              <a:buChar char="•"/>
            </a:pPr>
            <a:r>
              <a:rPr lang="en-US" b="0" i="0" dirty="0">
                <a:effectLst/>
                <a:latin typeface="Slack-Lato"/>
              </a:rPr>
              <a:t> Never use a codename, product name, or trademark in a title</a:t>
            </a:r>
          </a:p>
          <a:p>
            <a:pPr algn="l">
              <a:buFont typeface="Arial" panose="020B0604020202020204" pitchFamily="34" charset="0"/>
              <a:buChar char="•"/>
            </a:pPr>
            <a:r>
              <a:rPr lang="en-US" b="0" i="0" dirty="0">
                <a:effectLst/>
                <a:latin typeface="Slack-Lato"/>
              </a:rPr>
              <a:t> When referencing the title, use phrases like "Project Circuit Breaker presents The Event"</a:t>
            </a:r>
          </a:p>
          <a:p>
            <a:pPr algn="l">
              <a:buFont typeface="Arial" panose="020B0604020202020204" pitchFamily="34" charset="0"/>
              <a:buChar char="•"/>
            </a:pPr>
            <a:r>
              <a:rPr lang="en-US" b="0" i="0" dirty="0">
                <a:effectLst/>
                <a:latin typeface="Slack-Lato"/>
              </a:rPr>
              <a:t> Titles may be referenced using standardized abbreviations</a:t>
            </a:r>
          </a:p>
          <a:p>
            <a:pPr algn="l">
              <a:buFont typeface="Arial" panose="020B0604020202020204" pitchFamily="34" charset="0"/>
              <a:buChar char="•"/>
            </a:pPr>
            <a:r>
              <a:rPr lang="en-US" b="0" i="0" dirty="0">
                <a:effectLst/>
                <a:latin typeface="Slack-Lato"/>
              </a:rPr>
              <a:t> Never abbreviate </a:t>
            </a:r>
            <a:r>
              <a:rPr lang="en-US" b="1" i="0" dirty="0">
                <a:effectLst/>
                <a:latin typeface="Slack-Lato"/>
              </a:rPr>
              <a:t>Project Circuit Breaker</a:t>
            </a:r>
            <a:r>
              <a:rPr lang="en-US" b="0" i="0" dirty="0">
                <a:effectLst/>
                <a:latin typeface="Slack-Lato"/>
              </a:rPr>
              <a:t>, this includes the use of "PCB"</a:t>
            </a:r>
          </a:p>
        </p:txBody>
      </p:sp>
    </p:spTree>
    <p:extLst>
      <p:ext uri="{BB962C8B-B14F-4D97-AF65-F5344CB8AC3E}">
        <p14:creationId xmlns:p14="http://schemas.microsoft.com/office/powerpoint/2010/main" val="243615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F7691-A428-BAFB-EC60-64D2EC5007AA}"/>
              </a:ext>
            </a:extLst>
          </p:cNvPr>
          <p:cNvSpPr>
            <a:spLocks noGrp="1"/>
          </p:cNvSpPr>
          <p:nvPr>
            <p:ph type="title"/>
          </p:nvPr>
        </p:nvSpPr>
        <p:spPr/>
        <p:txBody>
          <a:bodyPr/>
          <a:lstStyle/>
          <a:p>
            <a:r>
              <a:rPr lang="en-US" dirty="0"/>
              <a:t>LOGO STRUCTURE</a:t>
            </a:r>
          </a:p>
        </p:txBody>
      </p:sp>
      <p:sp>
        <p:nvSpPr>
          <p:cNvPr id="3" name="Content Placeholder 2">
            <a:extLst>
              <a:ext uri="{FF2B5EF4-FFF2-40B4-BE49-F238E27FC236}">
                <a16:creationId xmlns:a16="http://schemas.microsoft.com/office/drawing/2014/main" id="{AC1F1FC2-390D-604F-EA47-E8DEFB4F9E8D}"/>
              </a:ext>
            </a:extLst>
          </p:cNvPr>
          <p:cNvSpPr>
            <a:spLocks noGrp="1"/>
          </p:cNvSpPr>
          <p:nvPr>
            <p:ph sz="half" idx="1"/>
          </p:nvPr>
        </p:nvSpPr>
        <p:spPr>
          <a:xfrm>
            <a:off x="563880" y="1219410"/>
            <a:ext cx="2934694" cy="4287203"/>
          </a:xfrm>
        </p:spPr>
        <p:txBody>
          <a:bodyPr>
            <a:normAutofit/>
          </a:bodyPr>
          <a:lstStyle/>
          <a:p>
            <a:r>
              <a:rPr lang="en-US" dirty="0"/>
              <a:t>This diagram shows the alignment and size relationships of the elements within the logo.</a:t>
            </a:r>
          </a:p>
          <a:p>
            <a:r>
              <a:rPr lang="en-US" b="1" dirty="0"/>
              <a:t>Distance v: </a:t>
            </a:r>
            <a:r>
              <a:rPr lang="en-US" dirty="0"/>
              <a:t>The high of the inside of the “C” shape is the same as the height of the text element. The text is also aligned with this space.</a:t>
            </a:r>
          </a:p>
          <a:p>
            <a:r>
              <a:rPr lang="en-US" b="1" dirty="0"/>
              <a:t>Distance w: </a:t>
            </a:r>
            <a:r>
              <a:rPr lang="en-US" dirty="0"/>
              <a:t>The length of the nodes is important when using the mark alone (pages 6 &amp; 7).</a:t>
            </a:r>
          </a:p>
          <a:p>
            <a:r>
              <a:rPr lang="en-US" b="1" dirty="0"/>
              <a:t>Distance x: </a:t>
            </a:r>
            <a:r>
              <a:rPr lang="en-US" dirty="0"/>
              <a:t>The height of the vertical bars on the open side of the “C” are the same length as the lines extending from the “C”.  This distance also helps determine the proportions of the stacked logo (page 5) and clear space requirements (page 7).</a:t>
            </a:r>
          </a:p>
          <a:p>
            <a:r>
              <a:rPr lang="en-US" b="1" dirty="0"/>
              <a:t>Distance y: </a:t>
            </a:r>
            <a:r>
              <a:rPr lang="en-US" dirty="0"/>
              <a:t>The width of the “B” shape is the same as the horizontal distance between the mark and the text.</a:t>
            </a:r>
          </a:p>
          <a:p>
            <a:r>
              <a:rPr lang="en-US" b="1" dirty="0"/>
              <a:t>Distance z: </a:t>
            </a:r>
            <a:r>
              <a:rPr lang="en-US" dirty="0"/>
              <a:t>The width of the outside of the “C” shape determines the size of the text element in the stacked version (page 5).</a:t>
            </a:r>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0DB4A46E-D49B-8DD4-24BC-E393A5F854FB}"/>
              </a:ext>
            </a:extLst>
          </p:cNvPr>
          <p:cNvSpPr>
            <a:spLocks noGrp="1"/>
          </p:cNvSpPr>
          <p:nvPr>
            <p:ph type="sldNum" sz="quarter" idx="12"/>
          </p:nvPr>
        </p:nvSpPr>
        <p:spPr/>
        <p:txBody>
          <a:bodyPr/>
          <a:lstStyle/>
          <a:p>
            <a:fld id="{54FE24AD-67B7-2944-AC69-3A9FF21766CE}" type="slidenum">
              <a:rPr lang="en-US" smtClean="0"/>
              <a:pPr/>
              <a:t>2</a:t>
            </a:fld>
            <a:endParaRPr lang="en-US"/>
          </a:p>
        </p:txBody>
      </p:sp>
      <p:pic>
        <p:nvPicPr>
          <p:cNvPr id="5" name="Picture 4">
            <a:extLst>
              <a:ext uri="{FF2B5EF4-FFF2-40B4-BE49-F238E27FC236}">
                <a16:creationId xmlns:a16="http://schemas.microsoft.com/office/drawing/2014/main" id="{F9B39BF4-92F2-6638-EB83-09BA758E8F05}"/>
              </a:ext>
            </a:extLst>
          </p:cNvPr>
          <p:cNvPicPr>
            <a:picLocks noChangeAspect="1"/>
          </p:cNvPicPr>
          <p:nvPr/>
        </p:nvPicPr>
        <p:blipFill rotWithShape="1">
          <a:blip r:embed="rId2">
            <a:extLst>
              <a:ext uri="{28A0092B-C50C-407E-A947-70E740481C1C}">
                <a14:useLocalDpi xmlns:a14="http://schemas.microsoft.com/office/drawing/2010/main"/>
              </a:ext>
            </a:extLst>
          </a:blip>
          <a:srcRect l="33866"/>
          <a:stretch/>
        </p:blipFill>
        <p:spPr>
          <a:xfrm>
            <a:off x="4128940" y="0"/>
            <a:ext cx="8063060" cy="6858000"/>
          </a:xfrm>
          <a:prstGeom prst="rect">
            <a:avLst/>
          </a:prstGeom>
        </p:spPr>
      </p:pic>
    </p:spTree>
    <p:extLst>
      <p:ext uri="{BB962C8B-B14F-4D97-AF65-F5344CB8AC3E}">
        <p14:creationId xmlns:p14="http://schemas.microsoft.com/office/powerpoint/2010/main" val="22931837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06DE148-6870-5143-AEA6-7BD23B4D3231}"/>
              </a:ext>
            </a:extLst>
          </p:cNvPr>
          <p:cNvSpPr>
            <a:spLocks noGrp="1"/>
          </p:cNvSpPr>
          <p:nvPr>
            <p:ph type="sldNum" sz="quarter" idx="12"/>
          </p:nvPr>
        </p:nvSpPr>
        <p:spPr/>
        <p:txBody>
          <a:bodyPr/>
          <a:lstStyle/>
          <a:p>
            <a:fld id="{54FE24AD-67B7-2944-AC69-3A9FF21766CE}" type="slidenum">
              <a:rPr lang="en-US" smtClean="0"/>
              <a:pPr/>
              <a:t>20</a:t>
            </a:fld>
            <a:endParaRPr lang="en-US"/>
          </a:p>
        </p:txBody>
      </p:sp>
      <p:sp>
        <p:nvSpPr>
          <p:cNvPr id="3" name="Text Placeholder 2">
            <a:extLst>
              <a:ext uri="{FF2B5EF4-FFF2-40B4-BE49-F238E27FC236}">
                <a16:creationId xmlns:a16="http://schemas.microsoft.com/office/drawing/2014/main" id="{72D39B6D-B644-9544-BFB7-0D54452A398A}"/>
              </a:ext>
            </a:extLst>
          </p:cNvPr>
          <p:cNvSpPr>
            <a:spLocks noGrp="1"/>
          </p:cNvSpPr>
          <p:nvPr>
            <p:ph type="body" sz="quarter" idx="13"/>
          </p:nvPr>
        </p:nvSpPr>
        <p:spPr/>
        <p:txBody>
          <a:bodyPr/>
          <a:lstStyle/>
          <a:p>
            <a:r>
              <a:rPr lang="en-US" dirty="0"/>
              <a:t>Appendix – Future Improvements</a:t>
            </a:r>
          </a:p>
        </p:txBody>
      </p:sp>
    </p:spTree>
    <p:extLst>
      <p:ext uri="{BB962C8B-B14F-4D97-AF65-F5344CB8AC3E}">
        <p14:creationId xmlns:p14="http://schemas.microsoft.com/office/powerpoint/2010/main" val="10087505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CCEF10B-95C7-4362-BB5D-ED9BAE6F85E4}"/>
              </a:ext>
            </a:extLst>
          </p:cNvPr>
          <p:cNvSpPr>
            <a:spLocks noGrp="1"/>
          </p:cNvSpPr>
          <p:nvPr>
            <p:ph type="sldNum" sz="quarter" idx="12"/>
          </p:nvPr>
        </p:nvSpPr>
        <p:spPr/>
        <p:txBody>
          <a:bodyPr/>
          <a:lstStyle/>
          <a:p>
            <a:fld id="{54FE24AD-67B7-2944-AC69-3A9FF21766CE}" type="slidenum">
              <a:rPr lang="en-US" smtClean="0"/>
              <a:pPr/>
              <a:t>21</a:t>
            </a:fld>
            <a:endParaRPr lang="en-US"/>
          </a:p>
        </p:txBody>
      </p:sp>
      <p:sp>
        <p:nvSpPr>
          <p:cNvPr id="3" name="Text Placeholder 2">
            <a:extLst>
              <a:ext uri="{FF2B5EF4-FFF2-40B4-BE49-F238E27FC236}">
                <a16:creationId xmlns:a16="http://schemas.microsoft.com/office/drawing/2014/main" id="{2489B13B-2DE0-43D4-8D26-7C29CCC1D51A}"/>
              </a:ext>
            </a:extLst>
          </p:cNvPr>
          <p:cNvSpPr>
            <a:spLocks noGrp="1"/>
          </p:cNvSpPr>
          <p:nvPr>
            <p:ph type="body" sz="quarter" idx="13"/>
          </p:nvPr>
        </p:nvSpPr>
        <p:spPr>
          <a:xfrm>
            <a:off x="744279" y="106327"/>
            <a:ext cx="10483702" cy="6241310"/>
          </a:xfrm>
        </p:spPr>
        <p:txBody>
          <a:bodyPr>
            <a:normAutofit fontScale="92500" lnSpcReduction="10000"/>
          </a:bodyPr>
          <a:lstStyle/>
          <a:p>
            <a:pPr algn="l"/>
            <a:r>
              <a:rPr lang="en-US" b="0" i="0" dirty="0">
                <a:effectLst/>
                <a:latin typeface="Slack-Lato"/>
              </a:rPr>
              <a:t>We should build up a glossary of language. What do we call the things? does our brand have specific terminology for these things?</a:t>
            </a:r>
            <a:br>
              <a:rPr lang="en-US" b="0" i="0" dirty="0">
                <a:effectLst/>
                <a:latin typeface="Slack-Lato"/>
              </a:rPr>
            </a:br>
            <a:endParaRPr lang="en-US" b="0" i="0" dirty="0">
              <a:effectLst/>
              <a:latin typeface="Slack-Lato"/>
            </a:endParaRPr>
          </a:p>
          <a:p>
            <a:pPr algn="l">
              <a:buFont typeface="Arial" panose="020B0604020202020204" pitchFamily="34" charset="0"/>
              <a:buChar char="•"/>
            </a:pPr>
            <a:r>
              <a:rPr lang="en-US" b="0" i="0" dirty="0">
                <a:effectLst/>
                <a:latin typeface="Slack-Lato"/>
              </a:rPr>
              <a:t> People</a:t>
            </a:r>
          </a:p>
          <a:p>
            <a:pPr lvl="1" algn="l">
              <a:buFont typeface="Arial" panose="020B0604020202020204" pitchFamily="34" charset="0"/>
              <a:buChar char="•"/>
            </a:pPr>
            <a:r>
              <a:rPr lang="en-US" b="0" i="0" dirty="0">
                <a:effectLst/>
                <a:latin typeface="Slack-Lato"/>
              </a:rPr>
              <a:t> participants (general, event, repeat participants, top/mid/weak performers, program advocates)</a:t>
            </a:r>
          </a:p>
          <a:p>
            <a:pPr lvl="1" algn="l">
              <a:buFont typeface="Arial" panose="020B0604020202020204" pitchFamily="34" charset="0"/>
              <a:buChar char="•"/>
            </a:pPr>
            <a:r>
              <a:rPr lang="en-US" b="0" i="0" dirty="0">
                <a:effectLst/>
                <a:latin typeface="Slack-Lato"/>
              </a:rPr>
              <a:t> staff (program, event, third party)</a:t>
            </a:r>
          </a:p>
          <a:p>
            <a:pPr lvl="1" algn="l">
              <a:buFont typeface="Arial" panose="020B0604020202020204" pitchFamily="34" charset="0"/>
              <a:buChar char="•"/>
            </a:pPr>
            <a:r>
              <a:rPr lang="en-US" b="0" i="0" dirty="0">
                <a:effectLst/>
                <a:latin typeface="Slack-Lato"/>
              </a:rPr>
              <a:t> full-time hackers vs part-time hackers</a:t>
            </a:r>
          </a:p>
          <a:p>
            <a:pPr algn="l">
              <a:buFont typeface="Arial" panose="020B0604020202020204" pitchFamily="34" charset="0"/>
              <a:buChar char="•"/>
            </a:pPr>
            <a:r>
              <a:rPr lang="en-US" b="0" i="0" dirty="0">
                <a:effectLst/>
                <a:latin typeface="Slack-Lato"/>
              </a:rPr>
              <a:t> Rewards</a:t>
            </a:r>
          </a:p>
          <a:p>
            <a:pPr lvl="1" algn="l">
              <a:buFont typeface="Arial" panose="020B0604020202020204" pitchFamily="34" charset="0"/>
              <a:buChar char="•"/>
            </a:pPr>
            <a:r>
              <a:rPr lang="en-US" b="0" i="0" dirty="0">
                <a:effectLst/>
                <a:latin typeface="Slack-Lato"/>
              </a:rPr>
              <a:t> monetary</a:t>
            </a:r>
          </a:p>
          <a:p>
            <a:pPr lvl="1" algn="l">
              <a:buFont typeface="Arial" panose="020B0604020202020204" pitchFamily="34" charset="0"/>
              <a:buChar char="•"/>
            </a:pPr>
            <a:r>
              <a:rPr lang="en-US" b="0" i="0" dirty="0">
                <a:effectLst/>
                <a:latin typeface="Slack-Lato"/>
              </a:rPr>
              <a:t> non-monetary</a:t>
            </a:r>
          </a:p>
          <a:p>
            <a:pPr algn="l">
              <a:buFont typeface="Arial" panose="020B0604020202020204" pitchFamily="34" charset="0"/>
              <a:buChar char="•"/>
            </a:pPr>
            <a:r>
              <a:rPr lang="en-US" b="0" i="0" dirty="0">
                <a:effectLst/>
                <a:latin typeface="Slack-Lato"/>
              </a:rPr>
              <a:t> Engagements</a:t>
            </a:r>
          </a:p>
          <a:p>
            <a:pPr lvl="1" algn="l">
              <a:buFont typeface="Arial" panose="020B0604020202020204" pitchFamily="34" charset="0"/>
              <a:buChar char="•"/>
            </a:pPr>
            <a:r>
              <a:rPr lang="en-US" b="0" i="0" dirty="0">
                <a:effectLst/>
                <a:latin typeface="Slack-Lato"/>
              </a:rPr>
              <a:t> Social events</a:t>
            </a:r>
          </a:p>
          <a:p>
            <a:pPr lvl="1" algn="l">
              <a:buFont typeface="Arial" panose="020B0604020202020204" pitchFamily="34" charset="0"/>
              <a:buChar char="•"/>
            </a:pPr>
            <a:r>
              <a:rPr lang="en-US" b="0" i="0" dirty="0">
                <a:effectLst/>
                <a:latin typeface="Slack-Lato"/>
              </a:rPr>
              <a:t> Bug hunting events</a:t>
            </a:r>
          </a:p>
          <a:p>
            <a:pPr lvl="1" algn="l">
              <a:buFont typeface="Arial" panose="020B0604020202020204" pitchFamily="34" charset="0"/>
              <a:buChar char="•"/>
            </a:pPr>
            <a:r>
              <a:rPr lang="en-US" b="0" i="0" dirty="0">
                <a:effectLst/>
                <a:latin typeface="Slack-Lato"/>
              </a:rPr>
              <a:t> Training events</a:t>
            </a:r>
          </a:p>
          <a:p>
            <a:pPr lvl="1" algn="l">
              <a:buFont typeface="Arial" panose="020B0604020202020204" pitchFamily="34" charset="0"/>
              <a:buChar char="•"/>
            </a:pPr>
            <a:r>
              <a:rPr lang="en-US" b="0" i="0" dirty="0">
                <a:effectLst/>
                <a:latin typeface="Slack-Lato"/>
              </a:rPr>
              <a:t> "open continuous bug bounty program"</a:t>
            </a:r>
          </a:p>
          <a:p>
            <a:pPr lvl="1" algn="l">
              <a:buFont typeface="Arial" panose="020B0604020202020204" pitchFamily="34" charset="0"/>
              <a:buChar char="•"/>
            </a:pPr>
            <a:r>
              <a:rPr lang="en-US" b="0" i="0" dirty="0">
                <a:effectLst/>
                <a:latin typeface="Slack-Lato"/>
              </a:rPr>
              <a:t> Sponsorships</a:t>
            </a:r>
          </a:p>
          <a:p>
            <a:pPr lvl="1" algn="l">
              <a:buFont typeface="Arial" panose="020B0604020202020204" pitchFamily="34" charset="0"/>
              <a:buChar char="•"/>
            </a:pPr>
            <a:r>
              <a:rPr lang="en-US" b="0" i="0" dirty="0">
                <a:effectLst/>
                <a:latin typeface="Slack-Lato"/>
              </a:rPr>
              <a:t> Valid Bugs/vulns/reports</a:t>
            </a:r>
          </a:p>
          <a:p>
            <a:pPr lvl="1" algn="l">
              <a:buFont typeface="Arial" panose="020B0604020202020204" pitchFamily="34" charset="0"/>
              <a:buChar char="•"/>
            </a:pPr>
            <a:r>
              <a:rPr lang="en-US" b="0" i="0" dirty="0">
                <a:effectLst/>
                <a:latin typeface="Slack-Lato"/>
              </a:rPr>
              <a:t> Invalid bugs/vulns/reports</a:t>
            </a:r>
          </a:p>
          <a:p>
            <a:pPr lvl="1" algn="l">
              <a:buFont typeface="Arial" panose="020B0604020202020204" pitchFamily="34" charset="0"/>
              <a:buChar char="•"/>
            </a:pPr>
            <a:r>
              <a:rPr lang="en-US" b="0" i="0" dirty="0">
                <a:effectLst/>
                <a:latin typeface="Slack-Lato"/>
              </a:rPr>
              <a:t> Puzzles</a:t>
            </a:r>
          </a:p>
        </p:txBody>
      </p:sp>
    </p:spTree>
    <p:extLst>
      <p:ext uri="{BB962C8B-B14F-4D97-AF65-F5344CB8AC3E}">
        <p14:creationId xmlns:p14="http://schemas.microsoft.com/office/powerpoint/2010/main" val="3266940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8A2BB-AB49-2368-C749-E5EC011D9D90}"/>
              </a:ext>
            </a:extLst>
          </p:cNvPr>
          <p:cNvSpPr>
            <a:spLocks noGrp="1"/>
          </p:cNvSpPr>
          <p:nvPr>
            <p:ph type="title"/>
          </p:nvPr>
        </p:nvSpPr>
        <p:spPr/>
        <p:txBody>
          <a:bodyPr/>
          <a:lstStyle/>
          <a:p>
            <a:r>
              <a:rPr lang="en-US" dirty="0"/>
              <a:t>PRIMARY </a:t>
            </a:r>
            <a:br>
              <a:rPr lang="en-US" dirty="0"/>
            </a:br>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ONE COLOR</a:t>
            </a:r>
          </a:p>
        </p:txBody>
      </p:sp>
      <p:sp>
        <p:nvSpPr>
          <p:cNvPr id="3" name="Content Placeholder 2">
            <a:extLst>
              <a:ext uri="{FF2B5EF4-FFF2-40B4-BE49-F238E27FC236}">
                <a16:creationId xmlns:a16="http://schemas.microsoft.com/office/drawing/2014/main" id="{C7B2A924-7CE2-BBF2-36D4-48C3AD5E94D3}"/>
              </a:ext>
            </a:extLst>
          </p:cNvPr>
          <p:cNvSpPr>
            <a:spLocks noGrp="1"/>
          </p:cNvSpPr>
          <p:nvPr>
            <p:ph sz="half" idx="1"/>
          </p:nvPr>
        </p:nvSpPr>
        <p:spPr/>
        <p:txBody>
          <a:bodyPr/>
          <a:lstStyle/>
          <a:p>
            <a:r>
              <a:rPr lang="en-US" dirty="0"/>
              <a:t>The one-color version logo should use either in Carbon Shade 2 from the Intel color palette or white.</a:t>
            </a:r>
          </a:p>
        </p:txBody>
      </p:sp>
      <p:sp>
        <p:nvSpPr>
          <p:cNvPr id="4" name="Slide Number Placeholder 3">
            <a:extLst>
              <a:ext uri="{FF2B5EF4-FFF2-40B4-BE49-F238E27FC236}">
                <a16:creationId xmlns:a16="http://schemas.microsoft.com/office/drawing/2014/main" id="{7BBD8F17-C49E-1A34-A882-419C0D90048A}"/>
              </a:ext>
            </a:extLst>
          </p:cNvPr>
          <p:cNvSpPr>
            <a:spLocks noGrp="1"/>
          </p:cNvSpPr>
          <p:nvPr>
            <p:ph type="sldNum" sz="quarter" idx="12"/>
          </p:nvPr>
        </p:nvSpPr>
        <p:spPr/>
        <p:txBody>
          <a:bodyPr/>
          <a:lstStyle/>
          <a:p>
            <a:fld id="{54FE24AD-67B7-2944-AC69-3A9FF21766CE}" type="slidenum">
              <a:rPr lang="en-US" smtClean="0"/>
              <a:pPr/>
              <a:t>3</a:t>
            </a:fld>
            <a:endParaRPr lang="en-US"/>
          </a:p>
        </p:txBody>
      </p:sp>
      <p:pic>
        <p:nvPicPr>
          <p:cNvPr id="5" name="Picture 4">
            <a:extLst>
              <a:ext uri="{FF2B5EF4-FFF2-40B4-BE49-F238E27FC236}">
                <a16:creationId xmlns:a16="http://schemas.microsoft.com/office/drawing/2014/main" id="{67E2C68A-0B7A-B697-D8A8-D312D60BD164}"/>
              </a:ext>
            </a:extLst>
          </p:cNvPr>
          <p:cNvPicPr>
            <a:picLocks noChangeAspect="1"/>
          </p:cNvPicPr>
          <p:nvPr/>
        </p:nvPicPr>
        <p:blipFill>
          <a:blip r:embed="rId2"/>
          <a:stretch>
            <a:fillRect/>
          </a:stretch>
        </p:blipFill>
        <p:spPr>
          <a:xfrm>
            <a:off x="5938269" y="4326903"/>
            <a:ext cx="5328675" cy="1796391"/>
          </a:xfrm>
          <a:prstGeom prst="rect">
            <a:avLst/>
          </a:prstGeom>
        </p:spPr>
      </p:pic>
      <p:pic>
        <p:nvPicPr>
          <p:cNvPr id="6" name="Picture 5">
            <a:extLst>
              <a:ext uri="{FF2B5EF4-FFF2-40B4-BE49-F238E27FC236}">
                <a16:creationId xmlns:a16="http://schemas.microsoft.com/office/drawing/2014/main" id="{9C2474B5-E071-A4F9-20C1-5C3F6163C04D}"/>
              </a:ext>
            </a:extLst>
          </p:cNvPr>
          <p:cNvPicPr>
            <a:picLocks noChangeAspect="1"/>
          </p:cNvPicPr>
          <p:nvPr/>
        </p:nvPicPr>
        <p:blipFill>
          <a:blip r:embed="rId3"/>
          <a:srcRect/>
          <a:stretch/>
        </p:blipFill>
        <p:spPr>
          <a:xfrm>
            <a:off x="5938270" y="744718"/>
            <a:ext cx="5328672" cy="1796391"/>
          </a:xfrm>
          <a:prstGeom prst="rect">
            <a:avLst/>
          </a:prstGeom>
        </p:spPr>
      </p:pic>
      <p:sp>
        <p:nvSpPr>
          <p:cNvPr id="8" name="Rectangle 7">
            <a:extLst>
              <a:ext uri="{FF2B5EF4-FFF2-40B4-BE49-F238E27FC236}">
                <a16:creationId xmlns:a16="http://schemas.microsoft.com/office/drawing/2014/main" id="{745ACAC8-187E-FC0D-E834-D2B07AB9B093}"/>
              </a:ext>
            </a:extLst>
          </p:cNvPr>
          <p:cNvSpPr/>
          <p:nvPr/>
        </p:nvSpPr>
        <p:spPr>
          <a:xfrm>
            <a:off x="3985409" y="2571348"/>
            <a:ext cx="1198442" cy="706709"/>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BF67EB1-40FF-1185-55BB-3C9A5ACA06DD}"/>
              </a:ext>
            </a:extLst>
          </p:cNvPr>
          <p:cNvSpPr txBox="1"/>
          <p:nvPr/>
        </p:nvSpPr>
        <p:spPr>
          <a:xfrm>
            <a:off x="4055889" y="2609232"/>
            <a:ext cx="1019831" cy="630942"/>
          </a:xfrm>
          <a:prstGeom prst="rect">
            <a:avLst/>
          </a:prstGeom>
          <a:noFill/>
        </p:spPr>
        <p:txBody>
          <a:bodyPr wrap="none" rtlCol="0">
            <a:spAutoFit/>
          </a:bodyPr>
          <a:lstStyle/>
          <a:p>
            <a:r>
              <a:rPr lang="en-US" sz="700" b="1" dirty="0">
                <a:solidFill>
                  <a:schemeClr val="bg1"/>
                </a:solidFill>
              </a:rPr>
              <a:t>Carbon Shade 2</a:t>
            </a:r>
          </a:p>
          <a:p>
            <a:r>
              <a:rPr lang="en-US" sz="700" dirty="0">
                <a:solidFill>
                  <a:schemeClr val="bg1"/>
                </a:solidFill>
              </a:rPr>
              <a:t>PMS 433C</a:t>
            </a:r>
          </a:p>
          <a:p>
            <a:r>
              <a:rPr lang="en-US" sz="700" dirty="0">
                <a:solidFill>
                  <a:schemeClr val="bg1"/>
                </a:solidFill>
              </a:rPr>
              <a:t>C:72 M:65 Y:65 K:60</a:t>
            </a:r>
          </a:p>
          <a:p>
            <a:r>
              <a:rPr lang="en-US" sz="700" dirty="0">
                <a:solidFill>
                  <a:schemeClr val="bg1"/>
                </a:solidFill>
              </a:rPr>
              <a:t>R:38 G:38 B:38</a:t>
            </a:r>
          </a:p>
          <a:p>
            <a:r>
              <a:rPr lang="en-US" sz="700" dirty="0">
                <a:solidFill>
                  <a:schemeClr val="bg1"/>
                </a:solidFill>
              </a:rPr>
              <a:t>HEX # 262626</a:t>
            </a:r>
          </a:p>
        </p:txBody>
      </p:sp>
      <p:sp>
        <p:nvSpPr>
          <p:cNvPr id="10" name="Rectangle 9">
            <a:extLst>
              <a:ext uri="{FF2B5EF4-FFF2-40B4-BE49-F238E27FC236}">
                <a16:creationId xmlns:a16="http://schemas.microsoft.com/office/drawing/2014/main" id="{16502758-0DC5-BA20-49DF-653ECCBB6EA2}"/>
              </a:ext>
            </a:extLst>
          </p:cNvPr>
          <p:cNvSpPr/>
          <p:nvPr/>
        </p:nvSpPr>
        <p:spPr>
          <a:xfrm>
            <a:off x="3985409" y="6492875"/>
            <a:ext cx="119844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24F14AE-B46F-0A67-35FF-7439D8EC681F}"/>
              </a:ext>
            </a:extLst>
          </p:cNvPr>
          <p:cNvSpPr txBox="1"/>
          <p:nvPr/>
        </p:nvSpPr>
        <p:spPr>
          <a:xfrm>
            <a:off x="4055889" y="6579235"/>
            <a:ext cx="429926" cy="200055"/>
          </a:xfrm>
          <a:prstGeom prst="rect">
            <a:avLst/>
          </a:prstGeom>
          <a:noFill/>
        </p:spPr>
        <p:txBody>
          <a:bodyPr wrap="none" rtlCol="0">
            <a:spAutoFit/>
          </a:bodyPr>
          <a:lstStyle/>
          <a:p>
            <a:r>
              <a:rPr lang="en-US" sz="700" b="1" dirty="0">
                <a:solidFill>
                  <a:srgbClr val="262626"/>
                </a:solidFill>
              </a:rPr>
              <a:t>White</a:t>
            </a:r>
            <a:endParaRPr lang="en-US" sz="700" dirty="0">
              <a:solidFill>
                <a:srgbClr val="262626"/>
              </a:solidFill>
            </a:endParaRPr>
          </a:p>
        </p:txBody>
      </p:sp>
    </p:spTree>
    <p:extLst>
      <p:ext uri="{BB962C8B-B14F-4D97-AF65-F5344CB8AC3E}">
        <p14:creationId xmlns:p14="http://schemas.microsoft.com/office/powerpoint/2010/main" val="1107035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8A2BB-AB49-2368-C749-E5EC011D9D90}"/>
              </a:ext>
            </a:extLst>
          </p:cNvPr>
          <p:cNvSpPr>
            <a:spLocks noGrp="1"/>
          </p:cNvSpPr>
          <p:nvPr>
            <p:ph type="title"/>
          </p:nvPr>
        </p:nvSpPr>
        <p:spPr/>
        <p:txBody>
          <a:bodyPr/>
          <a:lstStyle/>
          <a:p>
            <a:r>
              <a:rPr lang="en-US" dirty="0"/>
              <a:t>PRIMARY </a:t>
            </a:r>
            <a:br>
              <a:rPr lang="en-US" dirty="0"/>
            </a:br>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TWO COLOR</a:t>
            </a:r>
          </a:p>
        </p:txBody>
      </p:sp>
      <p:sp>
        <p:nvSpPr>
          <p:cNvPr id="3" name="Content Placeholder 2">
            <a:extLst>
              <a:ext uri="{FF2B5EF4-FFF2-40B4-BE49-F238E27FC236}">
                <a16:creationId xmlns:a16="http://schemas.microsoft.com/office/drawing/2014/main" id="{C7B2A924-7CE2-BBF2-36D4-48C3AD5E94D3}"/>
              </a:ext>
            </a:extLst>
          </p:cNvPr>
          <p:cNvSpPr>
            <a:spLocks noGrp="1"/>
          </p:cNvSpPr>
          <p:nvPr>
            <p:ph sz="half" idx="1"/>
          </p:nvPr>
        </p:nvSpPr>
        <p:spPr/>
        <p:txBody>
          <a:bodyPr/>
          <a:lstStyle/>
          <a:p>
            <a:r>
              <a:rPr lang="en-US" dirty="0"/>
              <a:t>The two-color version of the logo can be used whenever there is enough contrast for the colors to stand out. </a:t>
            </a:r>
          </a:p>
          <a:p>
            <a:r>
              <a:rPr lang="en-US" dirty="0"/>
              <a:t>The accent color for both light and dark versions of the logo is Energy Blue.</a:t>
            </a:r>
          </a:p>
        </p:txBody>
      </p:sp>
      <p:sp>
        <p:nvSpPr>
          <p:cNvPr id="4" name="Slide Number Placeholder 3">
            <a:extLst>
              <a:ext uri="{FF2B5EF4-FFF2-40B4-BE49-F238E27FC236}">
                <a16:creationId xmlns:a16="http://schemas.microsoft.com/office/drawing/2014/main" id="{7BBD8F17-C49E-1A34-A882-419C0D90048A}"/>
              </a:ext>
            </a:extLst>
          </p:cNvPr>
          <p:cNvSpPr>
            <a:spLocks noGrp="1"/>
          </p:cNvSpPr>
          <p:nvPr>
            <p:ph type="sldNum" sz="quarter" idx="12"/>
          </p:nvPr>
        </p:nvSpPr>
        <p:spPr/>
        <p:txBody>
          <a:bodyPr/>
          <a:lstStyle/>
          <a:p>
            <a:fld id="{54FE24AD-67B7-2944-AC69-3A9FF21766CE}" type="slidenum">
              <a:rPr lang="en-US" smtClean="0"/>
              <a:pPr/>
              <a:t>4</a:t>
            </a:fld>
            <a:endParaRPr lang="en-US"/>
          </a:p>
        </p:txBody>
      </p:sp>
      <p:pic>
        <p:nvPicPr>
          <p:cNvPr id="5" name="Picture 4">
            <a:extLst>
              <a:ext uri="{FF2B5EF4-FFF2-40B4-BE49-F238E27FC236}">
                <a16:creationId xmlns:a16="http://schemas.microsoft.com/office/drawing/2014/main" id="{67E2C68A-0B7A-B697-D8A8-D312D60BD164}"/>
              </a:ext>
            </a:extLst>
          </p:cNvPr>
          <p:cNvPicPr>
            <a:picLocks noChangeAspect="1"/>
          </p:cNvPicPr>
          <p:nvPr/>
        </p:nvPicPr>
        <p:blipFill>
          <a:blip r:embed="rId3"/>
          <a:srcRect/>
          <a:stretch/>
        </p:blipFill>
        <p:spPr>
          <a:xfrm>
            <a:off x="5938270" y="4326903"/>
            <a:ext cx="5328672" cy="1796391"/>
          </a:xfrm>
          <a:prstGeom prst="rect">
            <a:avLst/>
          </a:prstGeom>
        </p:spPr>
      </p:pic>
      <p:pic>
        <p:nvPicPr>
          <p:cNvPr id="6" name="Picture 5">
            <a:extLst>
              <a:ext uri="{FF2B5EF4-FFF2-40B4-BE49-F238E27FC236}">
                <a16:creationId xmlns:a16="http://schemas.microsoft.com/office/drawing/2014/main" id="{9C2474B5-E071-A4F9-20C1-5C3F6163C04D}"/>
              </a:ext>
            </a:extLst>
          </p:cNvPr>
          <p:cNvPicPr>
            <a:picLocks noChangeAspect="1"/>
          </p:cNvPicPr>
          <p:nvPr/>
        </p:nvPicPr>
        <p:blipFill>
          <a:blip r:embed="rId4"/>
          <a:srcRect/>
          <a:stretch/>
        </p:blipFill>
        <p:spPr>
          <a:xfrm>
            <a:off x="5938270" y="744718"/>
            <a:ext cx="5328672" cy="1796390"/>
          </a:xfrm>
          <a:prstGeom prst="rect">
            <a:avLst/>
          </a:prstGeom>
        </p:spPr>
      </p:pic>
      <p:sp>
        <p:nvSpPr>
          <p:cNvPr id="8" name="Rectangle 7">
            <a:extLst>
              <a:ext uri="{FF2B5EF4-FFF2-40B4-BE49-F238E27FC236}">
                <a16:creationId xmlns:a16="http://schemas.microsoft.com/office/drawing/2014/main" id="{745ACAC8-187E-FC0D-E834-D2B07AB9B093}"/>
              </a:ext>
            </a:extLst>
          </p:cNvPr>
          <p:cNvSpPr/>
          <p:nvPr/>
        </p:nvSpPr>
        <p:spPr>
          <a:xfrm>
            <a:off x="3985409" y="2571348"/>
            <a:ext cx="1198442" cy="706709"/>
          </a:xfrm>
          <a:prstGeom prst="rect">
            <a:avLst/>
          </a:prstGeom>
          <a:solidFill>
            <a:srgbClr val="3CBD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BF67EB1-40FF-1185-55BB-3C9A5ACA06DD}"/>
              </a:ext>
            </a:extLst>
          </p:cNvPr>
          <p:cNvSpPr txBox="1"/>
          <p:nvPr/>
        </p:nvSpPr>
        <p:spPr>
          <a:xfrm>
            <a:off x="4055889" y="2609232"/>
            <a:ext cx="894797" cy="630942"/>
          </a:xfrm>
          <a:prstGeom prst="rect">
            <a:avLst/>
          </a:prstGeom>
          <a:noFill/>
        </p:spPr>
        <p:txBody>
          <a:bodyPr wrap="none" rtlCol="0">
            <a:spAutoFit/>
          </a:bodyPr>
          <a:lstStyle/>
          <a:p>
            <a:r>
              <a:rPr lang="en-US" sz="700" b="1" dirty="0">
                <a:solidFill>
                  <a:schemeClr val="bg1"/>
                </a:solidFill>
              </a:rPr>
              <a:t>Energy Blue</a:t>
            </a:r>
          </a:p>
          <a:p>
            <a:r>
              <a:rPr lang="en-US" sz="700" dirty="0">
                <a:solidFill>
                  <a:schemeClr val="bg1"/>
                </a:solidFill>
              </a:rPr>
              <a:t>PMS 306C</a:t>
            </a:r>
          </a:p>
          <a:p>
            <a:r>
              <a:rPr lang="en-US" sz="700" dirty="0">
                <a:solidFill>
                  <a:schemeClr val="bg1"/>
                </a:solidFill>
              </a:rPr>
              <a:t>C:65 M:0 Y:0 K:0</a:t>
            </a:r>
          </a:p>
          <a:p>
            <a:r>
              <a:rPr lang="en-US" sz="700" dirty="0">
                <a:solidFill>
                  <a:schemeClr val="bg1"/>
                </a:solidFill>
              </a:rPr>
              <a:t>R:0 G:199 B:253</a:t>
            </a:r>
          </a:p>
          <a:p>
            <a:r>
              <a:rPr lang="en-US" sz="700" dirty="0">
                <a:solidFill>
                  <a:schemeClr val="bg1"/>
                </a:solidFill>
              </a:rPr>
              <a:t>HEX # 00C7FD</a:t>
            </a:r>
          </a:p>
        </p:txBody>
      </p:sp>
      <p:sp>
        <p:nvSpPr>
          <p:cNvPr id="10" name="Rectangle 9">
            <a:extLst>
              <a:ext uri="{FF2B5EF4-FFF2-40B4-BE49-F238E27FC236}">
                <a16:creationId xmlns:a16="http://schemas.microsoft.com/office/drawing/2014/main" id="{16502758-0DC5-BA20-49DF-653ECCBB6EA2}"/>
              </a:ext>
            </a:extLst>
          </p:cNvPr>
          <p:cNvSpPr/>
          <p:nvPr/>
        </p:nvSpPr>
        <p:spPr>
          <a:xfrm>
            <a:off x="3985409" y="5791266"/>
            <a:ext cx="119844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24F14AE-B46F-0A67-35FF-7439D8EC681F}"/>
              </a:ext>
            </a:extLst>
          </p:cNvPr>
          <p:cNvSpPr txBox="1"/>
          <p:nvPr/>
        </p:nvSpPr>
        <p:spPr>
          <a:xfrm>
            <a:off x="4055889" y="5877626"/>
            <a:ext cx="429926" cy="200055"/>
          </a:xfrm>
          <a:prstGeom prst="rect">
            <a:avLst/>
          </a:prstGeom>
          <a:noFill/>
        </p:spPr>
        <p:txBody>
          <a:bodyPr wrap="none" rtlCol="0">
            <a:spAutoFit/>
          </a:bodyPr>
          <a:lstStyle/>
          <a:p>
            <a:r>
              <a:rPr lang="en-US" sz="700" b="1" dirty="0">
                <a:solidFill>
                  <a:srgbClr val="262626"/>
                </a:solidFill>
              </a:rPr>
              <a:t>White</a:t>
            </a:r>
            <a:endParaRPr lang="en-US" sz="700" dirty="0">
              <a:solidFill>
                <a:srgbClr val="262626"/>
              </a:solidFill>
            </a:endParaRPr>
          </a:p>
        </p:txBody>
      </p:sp>
      <p:sp>
        <p:nvSpPr>
          <p:cNvPr id="7" name="Rectangle 6">
            <a:extLst>
              <a:ext uri="{FF2B5EF4-FFF2-40B4-BE49-F238E27FC236}">
                <a16:creationId xmlns:a16="http://schemas.microsoft.com/office/drawing/2014/main" id="{49E69722-DAC4-32A2-0767-56CF880DE5A6}"/>
              </a:ext>
            </a:extLst>
          </p:cNvPr>
          <p:cNvSpPr/>
          <p:nvPr/>
        </p:nvSpPr>
        <p:spPr>
          <a:xfrm>
            <a:off x="3985409" y="1864639"/>
            <a:ext cx="1198442" cy="706709"/>
          </a:xfrm>
          <a:prstGeom prst="rect">
            <a:avLst/>
          </a:prstGeom>
          <a:solidFill>
            <a:srgbClr val="2626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5DCCC9E1-53B2-8356-1A6E-D12034911A83}"/>
              </a:ext>
            </a:extLst>
          </p:cNvPr>
          <p:cNvSpPr txBox="1"/>
          <p:nvPr/>
        </p:nvSpPr>
        <p:spPr>
          <a:xfrm>
            <a:off x="4055889" y="1902523"/>
            <a:ext cx="1019831" cy="630942"/>
          </a:xfrm>
          <a:prstGeom prst="rect">
            <a:avLst/>
          </a:prstGeom>
          <a:noFill/>
        </p:spPr>
        <p:txBody>
          <a:bodyPr wrap="none" rtlCol="0">
            <a:spAutoFit/>
          </a:bodyPr>
          <a:lstStyle/>
          <a:p>
            <a:r>
              <a:rPr lang="en-US" sz="700" b="1" dirty="0">
                <a:solidFill>
                  <a:schemeClr val="bg1"/>
                </a:solidFill>
              </a:rPr>
              <a:t>Carbon Shade 2</a:t>
            </a:r>
          </a:p>
          <a:p>
            <a:r>
              <a:rPr lang="en-US" sz="700" dirty="0">
                <a:solidFill>
                  <a:schemeClr val="bg1"/>
                </a:solidFill>
              </a:rPr>
              <a:t>PMS 433C</a:t>
            </a:r>
          </a:p>
          <a:p>
            <a:r>
              <a:rPr lang="en-US" sz="700" dirty="0">
                <a:solidFill>
                  <a:schemeClr val="bg1"/>
                </a:solidFill>
              </a:rPr>
              <a:t>C:72 M:65 Y:65 K:60</a:t>
            </a:r>
          </a:p>
          <a:p>
            <a:r>
              <a:rPr lang="en-US" sz="700" dirty="0">
                <a:solidFill>
                  <a:schemeClr val="bg1"/>
                </a:solidFill>
              </a:rPr>
              <a:t>R:38 G:38 B:38</a:t>
            </a:r>
          </a:p>
          <a:p>
            <a:r>
              <a:rPr lang="en-US" sz="700" dirty="0">
                <a:solidFill>
                  <a:schemeClr val="bg1"/>
                </a:solidFill>
              </a:rPr>
              <a:t>HEX # 262626</a:t>
            </a:r>
          </a:p>
        </p:txBody>
      </p:sp>
      <p:sp>
        <p:nvSpPr>
          <p:cNvPr id="13" name="Rectangle 12">
            <a:extLst>
              <a:ext uri="{FF2B5EF4-FFF2-40B4-BE49-F238E27FC236}">
                <a16:creationId xmlns:a16="http://schemas.microsoft.com/office/drawing/2014/main" id="{599A42AD-C0F5-67FF-765C-3525C8FDD492}"/>
              </a:ext>
            </a:extLst>
          </p:cNvPr>
          <p:cNvSpPr/>
          <p:nvPr/>
        </p:nvSpPr>
        <p:spPr>
          <a:xfrm>
            <a:off x="3985409" y="6151291"/>
            <a:ext cx="1198442" cy="706709"/>
          </a:xfrm>
          <a:prstGeom prst="rect">
            <a:avLst/>
          </a:prstGeom>
          <a:solidFill>
            <a:srgbClr val="3CBDE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53EB009-17EE-4497-304E-40404CB4615D}"/>
              </a:ext>
            </a:extLst>
          </p:cNvPr>
          <p:cNvSpPr txBox="1"/>
          <p:nvPr/>
        </p:nvSpPr>
        <p:spPr>
          <a:xfrm>
            <a:off x="4055889" y="6189175"/>
            <a:ext cx="894797" cy="630942"/>
          </a:xfrm>
          <a:prstGeom prst="rect">
            <a:avLst/>
          </a:prstGeom>
          <a:noFill/>
        </p:spPr>
        <p:txBody>
          <a:bodyPr wrap="none" rtlCol="0">
            <a:spAutoFit/>
          </a:bodyPr>
          <a:lstStyle/>
          <a:p>
            <a:r>
              <a:rPr lang="en-US" sz="700" b="1" dirty="0">
                <a:solidFill>
                  <a:schemeClr val="bg1"/>
                </a:solidFill>
              </a:rPr>
              <a:t>Energy Blue</a:t>
            </a:r>
          </a:p>
          <a:p>
            <a:r>
              <a:rPr lang="en-US" sz="700" dirty="0">
                <a:solidFill>
                  <a:schemeClr val="bg1"/>
                </a:solidFill>
              </a:rPr>
              <a:t>PMS 306C</a:t>
            </a:r>
          </a:p>
          <a:p>
            <a:r>
              <a:rPr lang="en-US" sz="700" dirty="0">
                <a:solidFill>
                  <a:schemeClr val="bg1"/>
                </a:solidFill>
              </a:rPr>
              <a:t>C:65 M:0 Y:0 K:0</a:t>
            </a:r>
          </a:p>
          <a:p>
            <a:r>
              <a:rPr lang="en-US" sz="700" dirty="0">
                <a:solidFill>
                  <a:schemeClr val="bg1"/>
                </a:solidFill>
              </a:rPr>
              <a:t>R:0 G:199 B:253</a:t>
            </a:r>
          </a:p>
          <a:p>
            <a:r>
              <a:rPr lang="en-US" sz="700" dirty="0">
                <a:solidFill>
                  <a:schemeClr val="bg1"/>
                </a:solidFill>
              </a:rPr>
              <a:t>HEX # 00C7FD</a:t>
            </a:r>
          </a:p>
        </p:txBody>
      </p:sp>
    </p:spTree>
    <p:extLst>
      <p:ext uri="{BB962C8B-B14F-4D97-AF65-F5344CB8AC3E}">
        <p14:creationId xmlns:p14="http://schemas.microsoft.com/office/powerpoint/2010/main" val="227740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4FD7D73-10D1-EA1B-C14C-D3D32C7207FB}"/>
              </a:ext>
            </a:extLst>
          </p:cNvPr>
          <p:cNvSpPr>
            <a:spLocks noGrp="1"/>
          </p:cNvSpPr>
          <p:nvPr>
            <p:ph type="sldNum" sz="quarter" idx="12"/>
          </p:nvPr>
        </p:nvSpPr>
        <p:spPr/>
        <p:txBody>
          <a:bodyPr/>
          <a:lstStyle/>
          <a:p>
            <a:fld id="{54FE24AD-67B7-2944-AC69-3A9FF21766CE}" type="slidenum">
              <a:rPr lang="en-US" smtClean="0"/>
              <a:pPr/>
              <a:t>5</a:t>
            </a:fld>
            <a:endParaRPr lang="en-US"/>
          </a:p>
        </p:txBody>
      </p:sp>
      <p:sp>
        <p:nvSpPr>
          <p:cNvPr id="9" name="Title 1">
            <a:extLst>
              <a:ext uri="{FF2B5EF4-FFF2-40B4-BE49-F238E27FC236}">
                <a16:creationId xmlns:a16="http://schemas.microsoft.com/office/drawing/2014/main" id="{30CAA8E3-52A5-82E8-1661-AB64041ADF2B}"/>
              </a:ext>
            </a:extLst>
          </p:cNvPr>
          <p:cNvSpPr>
            <a:spLocks noGrp="1"/>
          </p:cNvSpPr>
          <p:nvPr>
            <p:ph type="title"/>
          </p:nvPr>
        </p:nvSpPr>
        <p:spPr>
          <a:xfrm>
            <a:off x="563880" y="637538"/>
            <a:ext cx="2934694" cy="858677"/>
          </a:xfrm>
        </p:spPr>
        <p:txBody>
          <a:bodyPr/>
          <a:lstStyle/>
          <a:p>
            <a:r>
              <a:rPr lang="en-US" dirty="0"/>
              <a:t>PRIMARY </a:t>
            </a:r>
            <a:br>
              <a:rPr lang="en-US" dirty="0"/>
            </a:br>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STACKED</a:t>
            </a:r>
          </a:p>
        </p:txBody>
      </p:sp>
      <p:sp>
        <p:nvSpPr>
          <p:cNvPr id="10" name="Content Placeholder 2">
            <a:extLst>
              <a:ext uri="{FF2B5EF4-FFF2-40B4-BE49-F238E27FC236}">
                <a16:creationId xmlns:a16="http://schemas.microsoft.com/office/drawing/2014/main" id="{F4ED726F-45F6-8099-0760-0BFD02A12455}"/>
              </a:ext>
            </a:extLst>
          </p:cNvPr>
          <p:cNvSpPr>
            <a:spLocks noGrp="1"/>
          </p:cNvSpPr>
          <p:nvPr>
            <p:ph sz="half" idx="1"/>
          </p:nvPr>
        </p:nvSpPr>
        <p:spPr>
          <a:xfrm>
            <a:off x="563880" y="1711561"/>
            <a:ext cx="2934694" cy="4287203"/>
          </a:xfrm>
        </p:spPr>
        <p:txBody>
          <a:bodyPr/>
          <a:lstStyle/>
          <a:p>
            <a:r>
              <a:rPr lang="en-US" dirty="0"/>
              <a:t>The stacked version of the logo should only be used when space does not allow for the primary logo format. While the proportions and spacing are slightly different for the stacked version, the color rules are the same. </a:t>
            </a:r>
          </a:p>
          <a:p>
            <a:r>
              <a:rPr lang="en-US" dirty="0"/>
              <a:t>In the stacked version, the size and placement of the text element is determined by aligning “project” to the width of the “C” element (distance </a:t>
            </a:r>
            <a:r>
              <a:rPr lang="en-US" b="1" dirty="0"/>
              <a:t>z</a:t>
            </a:r>
            <a:r>
              <a:rPr lang="en-US" dirty="0"/>
              <a:t>). The text element is set at the height of </a:t>
            </a:r>
            <a:r>
              <a:rPr lang="en-US" b="1" dirty="0"/>
              <a:t>x</a:t>
            </a:r>
            <a:r>
              <a:rPr lang="en-US" dirty="0"/>
              <a:t> below the mark.</a:t>
            </a:r>
          </a:p>
        </p:txBody>
      </p:sp>
      <p:pic>
        <p:nvPicPr>
          <p:cNvPr id="11" name="Picture 10">
            <a:extLst>
              <a:ext uri="{FF2B5EF4-FFF2-40B4-BE49-F238E27FC236}">
                <a16:creationId xmlns:a16="http://schemas.microsoft.com/office/drawing/2014/main" id="{B52D8A3C-8C56-35A6-0B02-63839145507B}"/>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040372" y="0"/>
            <a:ext cx="8151628" cy="3561907"/>
          </a:xfrm>
          <a:prstGeom prst="rect">
            <a:avLst/>
          </a:prstGeom>
        </p:spPr>
      </p:pic>
      <p:pic>
        <p:nvPicPr>
          <p:cNvPr id="12" name="Picture 11">
            <a:extLst>
              <a:ext uri="{FF2B5EF4-FFF2-40B4-BE49-F238E27FC236}">
                <a16:creationId xmlns:a16="http://schemas.microsoft.com/office/drawing/2014/main" id="{419A4C73-F24F-7C2A-D5F0-134F469BC22E}"/>
              </a:ext>
            </a:extLst>
          </p:cNvPr>
          <p:cNvPicPr>
            <a:picLocks noChangeAspect="1"/>
          </p:cNvPicPr>
          <p:nvPr/>
        </p:nvPicPr>
        <p:blipFill>
          <a:blip r:embed="rId3"/>
          <a:stretch>
            <a:fillRect/>
          </a:stretch>
        </p:blipFill>
        <p:spPr>
          <a:xfrm>
            <a:off x="4738167" y="4167985"/>
            <a:ext cx="2162363" cy="1991886"/>
          </a:xfrm>
          <a:prstGeom prst="rect">
            <a:avLst/>
          </a:prstGeom>
        </p:spPr>
      </p:pic>
      <p:pic>
        <p:nvPicPr>
          <p:cNvPr id="13" name="Picture 12">
            <a:extLst>
              <a:ext uri="{FF2B5EF4-FFF2-40B4-BE49-F238E27FC236}">
                <a16:creationId xmlns:a16="http://schemas.microsoft.com/office/drawing/2014/main" id="{D9DE5461-1E6C-1675-6C2D-F87467E7B316}"/>
              </a:ext>
            </a:extLst>
          </p:cNvPr>
          <p:cNvPicPr>
            <a:picLocks noChangeAspect="1"/>
          </p:cNvPicPr>
          <p:nvPr/>
        </p:nvPicPr>
        <p:blipFill>
          <a:blip r:embed="rId4"/>
          <a:srcRect/>
          <a:stretch/>
        </p:blipFill>
        <p:spPr>
          <a:xfrm>
            <a:off x="9097516" y="4167985"/>
            <a:ext cx="2162362" cy="1991886"/>
          </a:xfrm>
          <a:prstGeom prst="rect">
            <a:avLst/>
          </a:prstGeom>
        </p:spPr>
      </p:pic>
    </p:spTree>
    <p:extLst>
      <p:ext uri="{BB962C8B-B14F-4D97-AF65-F5344CB8AC3E}">
        <p14:creationId xmlns:p14="http://schemas.microsoft.com/office/powerpoint/2010/main" val="3526662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CC57664-94E5-423E-15CC-B9776D9D5183}"/>
              </a:ext>
            </a:extLst>
          </p:cNvPr>
          <p:cNvSpPr>
            <a:spLocks noGrp="1"/>
          </p:cNvSpPr>
          <p:nvPr>
            <p:ph type="sldNum" sz="quarter" idx="12"/>
          </p:nvPr>
        </p:nvSpPr>
        <p:spPr/>
        <p:txBody>
          <a:bodyPr/>
          <a:lstStyle/>
          <a:p>
            <a:fld id="{54FE24AD-67B7-2944-AC69-3A9FF21766CE}" type="slidenum">
              <a:rPr lang="en-US" smtClean="0"/>
              <a:pPr/>
              <a:t>6</a:t>
            </a:fld>
            <a:endParaRPr lang="en-US"/>
          </a:p>
        </p:txBody>
      </p:sp>
      <p:sp>
        <p:nvSpPr>
          <p:cNvPr id="5" name="Title 1">
            <a:extLst>
              <a:ext uri="{FF2B5EF4-FFF2-40B4-BE49-F238E27FC236}">
                <a16:creationId xmlns:a16="http://schemas.microsoft.com/office/drawing/2014/main" id="{0BE219F4-1BCA-4BCC-280F-89E50B673BA5}"/>
              </a:ext>
            </a:extLst>
          </p:cNvPr>
          <p:cNvSpPr>
            <a:spLocks noGrp="1"/>
          </p:cNvSpPr>
          <p:nvPr>
            <p:ph type="title"/>
          </p:nvPr>
        </p:nvSpPr>
        <p:spPr>
          <a:xfrm>
            <a:off x="563880" y="637538"/>
            <a:ext cx="2934694" cy="858677"/>
          </a:xfrm>
        </p:spPr>
        <p:txBody>
          <a:bodyPr/>
          <a:lstStyle/>
          <a:p>
            <a:r>
              <a:rPr lang="en-US" dirty="0"/>
              <a:t>PRIMARY </a:t>
            </a:r>
            <a:br>
              <a:rPr lang="en-US" dirty="0"/>
            </a:br>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MARK</a:t>
            </a:r>
          </a:p>
        </p:txBody>
      </p:sp>
      <p:sp>
        <p:nvSpPr>
          <p:cNvPr id="6" name="Content Placeholder 2">
            <a:extLst>
              <a:ext uri="{FF2B5EF4-FFF2-40B4-BE49-F238E27FC236}">
                <a16:creationId xmlns:a16="http://schemas.microsoft.com/office/drawing/2014/main" id="{D0307E2E-8AEA-44BA-45E2-D1522E2BBFF5}"/>
              </a:ext>
            </a:extLst>
          </p:cNvPr>
          <p:cNvSpPr>
            <a:spLocks noGrp="1"/>
          </p:cNvSpPr>
          <p:nvPr>
            <p:ph sz="half" idx="1"/>
          </p:nvPr>
        </p:nvSpPr>
        <p:spPr>
          <a:xfrm>
            <a:off x="563880" y="1711561"/>
            <a:ext cx="2934694" cy="4287203"/>
          </a:xfrm>
        </p:spPr>
        <p:txBody>
          <a:bodyPr/>
          <a:lstStyle/>
          <a:p>
            <a:r>
              <a:rPr lang="en-US" dirty="0"/>
              <a:t>The mark may be used alone when space does not allow for the full logo, such as on social media profile images. It may also be used on swag and other applications where it is understood that the mark is associate with Project Circuit Breaker based on the context of the material.</a:t>
            </a:r>
          </a:p>
          <a:p>
            <a:r>
              <a:rPr lang="en-US" dirty="0"/>
              <a:t>When using the mark alone, center “CB” element of the logo in the space, rather than centering the full mark. Use the clear space guidelines on page 7 and see examples on page 9.</a:t>
            </a:r>
          </a:p>
        </p:txBody>
      </p:sp>
      <p:pic>
        <p:nvPicPr>
          <p:cNvPr id="7" name="Picture 6">
            <a:extLst>
              <a:ext uri="{FF2B5EF4-FFF2-40B4-BE49-F238E27FC236}">
                <a16:creationId xmlns:a16="http://schemas.microsoft.com/office/drawing/2014/main" id="{72CA6F54-8BBF-74AC-9FE9-DDBDD5120C8F}"/>
              </a:ext>
            </a:extLst>
          </p:cNvPr>
          <p:cNvPicPr>
            <a:picLocks noChangeAspect="1"/>
          </p:cNvPicPr>
          <p:nvPr/>
        </p:nvPicPr>
        <p:blipFill>
          <a:blip r:embed="rId3"/>
          <a:stretch>
            <a:fillRect/>
          </a:stretch>
        </p:blipFill>
        <p:spPr>
          <a:xfrm>
            <a:off x="9361696" y="716234"/>
            <a:ext cx="1377187" cy="1814315"/>
          </a:xfrm>
          <a:prstGeom prst="rect">
            <a:avLst/>
          </a:prstGeom>
        </p:spPr>
      </p:pic>
      <p:pic>
        <p:nvPicPr>
          <p:cNvPr id="8" name="Picture 7">
            <a:extLst>
              <a:ext uri="{FF2B5EF4-FFF2-40B4-BE49-F238E27FC236}">
                <a16:creationId xmlns:a16="http://schemas.microsoft.com/office/drawing/2014/main" id="{F9D442A5-BA37-B83A-48C7-CD4E9FD4174C}"/>
              </a:ext>
            </a:extLst>
          </p:cNvPr>
          <p:cNvPicPr>
            <a:picLocks noChangeAspect="1"/>
          </p:cNvPicPr>
          <p:nvPr/>
        </p:nvPicPr>
        <p:blipFill>
          <a:blip r:embed="rId4"/>
          <a:stretch>
            <a:fillRect/>
          </a:stretch>
        </p:blipFill>
        <p:spPr>
          <a:xfrm>
            <a:off x="9361697" y="4327452"/>
            <a:ext cx="1377187" cy="1814315"/>
          </a:xfrm>
          <a:prstGeom prst="rect">
            <a:avLst/>
          </a:prstGeom>
        </p:spPr>
      </p:pic>
      <p:pic>
        <p:nvPicPr>
          <p:cNvPr id="9" name="Picture 8">
            <a:extLst>
              <a:ext uri="{FF2B5EF4-FFF2-40B4-BE49-F238E27FC236}">
                <a16:creationId xmlns:a16="http://schemas.microsoft.com/office/drawing/2014/main" id="{5B3F238B-604A-D995-E9AC-1CD5019C1AED}"/>
              </a:ext>
            </a:extLst>
          </p:cNvPr>
          <p:cNvPicPr>
            <a:picLocks noChangeAspect="1"/>
          </p:cNvPicPr>
          <p:nvPr/>
        </p:nvPicPr>
        <p:blipFill>
          <a:blip r:embed="rId5"/>
          <a:stretch>
            <a:fillRect/>
          </a:stretch>
        </p:blipFill>
        <p:spPr>
          <a:xfrm>
            <a:off x="5129939" y="716234"/>
            <a:ext cx="1377187" cy="1814315"/>
          </a:xfrm>
          <a:prstGeom prst="rect">
            <a:avLst/>
          </a:prstGeom>
        </p:spPr>
      </p:pic>
      <p:pic>
        <p:nvPicPr>
          <p:cNvPr id="10" name="Picture 9">
            <a:extLst>
              <a:ext uri="{FF2B5EF4-FFF2-40B4-BE49-F238E27FC236}">
                <a16:creationId xmlns:a16="http://schemas.microsoft.com/office/drawing/2014/main" id="{DADADBB7-A1D7-B1D5-36B2-6DA50622639B}"/>
              </a:ext>
            </a:extLst>
          </p:cNvPr>
          <p:cNvPicPr>
            <a:picLocks noChangeAspect="1"/>
          </p:cNvPicPr>
          <p:nvPr/>
        </p:nvPicPr>
        <p:blipFill>
          <a:blip r:embed="rId6"/>
          <a:stretch>
            <a:fillRect/>
          </a:stretch>
        </p:blipFill>
        <p:spPr>
          <a:xfrm>
            <a:off x="5129939" y="4327452"/>
            <a:ext cx="1377187" cy="1814315"/>
          </a:xfrm>
          <a:prstGeom prst="rect">
            <a:avLst/>
          </a:prstGeom>
        </p:spPr>
      </p:pic>
    </p:spTree>
    <p:extLst>
      <p:ext uri="{BB962C8B-B14F-4D97-AF65-F5344CB8AC3E}">
        <p14:creationId xmlns:p14="http://schemas.microsoft.com/office/powerpoint/2010/main" val="3111009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0EC97-AE8D-AA67-5C2F-A5939EA44144}"/>
              </a:ext>
            </a:extLst>
          </p:cNvPr>
          <p:cNvSpPr>
            <a:spLocks noGrp="1"/>
          </p:cNvSpPr>
          <p:nvPr>
            <p:ph type="title"/>
          </p:nvPr>
        </p:nvSpPr>
        <p:spPr/>
        <p:txBody>
          <a:bodyPr/>
          <a:lstStyle/>
          <a:p>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CLEAR SPACE</a:t>
            </a:r>
            <a:endParaRPr lang="en-US" dirty="0"/>
          </a:p>
        </p:txBody>
      </p:sp>
      <p:sp>
        <p:nvSpPr>
          <p:cNvPr id="3" name="Content Placeholder 2">
            <a:extLst>
              <a:ext uri="{FF2B5EF4-FFF2-40B4-BE49-F238E27FC236}">
                <a16:creationId xmlns:a16="http://schemas.microsoft.com/office/drawing/2014/main" id="{C28035CD-B6F9-56F8-2312-E9A5C2DDA14A}"/>
              </a:ext>
            </a:extLst>
          </p:cNvPr>
          <p:cNvSpPr>
            <a:spLocks noGrp="1"/>
          </p:cNvSpPr>
          <p:nvPr>
            <p:ph sz="half" idx="1"/>
          </p:nvPr>
        </p:nvSpPr>
        <p:spPr>
          <a:xfrm>
            <a:off x="563880" y="1496215"/>
            <a:ext cx="2934694" cy="1932785"/>
          </a:xfrm>
        </p:spPr>
        <p:txBody>
          <a:bodyPr/>
          <a:lstStyle/>
          <a:p>
            <a:r>
              <a:rPr lang="en-US" dirty="0"/>
              <a:t>The clear space for both the full logo, use the </a:t>
            </a:r>
            <a:r>
              <a:rPr lang="en-US" b="1" dirty="0"/>
              <a:t>x</a:t>
            </a:r>
            <a:r>
              <a:rPr lang="en-US" dirty="0"/>
              <a:t> distance, shown here. </a:t>
            </a:r>
          </a:p>
          <a:p>
            <a:r>
              <a:rPr lang="en-US" dirty="0"/>
              <a:t>When using the mark alone, use the </a:t>
            </a:r>
            <a:r>
              <a:rPr lang="en-US" b="1" dirty="0"/>
              <a:t>x</a:t>
            </a:r>
            <a:r>
              <a:rPr lang="en-US" dirty="0"/>
              <a:t> distance for the top, bottom and left. For the right side, use the </a:t>
            </a:r>
            <a:r>
              <a:rPr lang="en-US" b="1" dirty="0"/>
              <a:t>sum of the w distance and x distance</a:t>
            </a:r>
            <a:r>
              <a:rPr lang="en-US" dirty="0"/>
              <a:t>. In any space where the mark is being used alone, the “CB” element should be centered in that space. The minimum clear space requirement adds on  the length of the node (w) to the right to ensure centering of the “CB”.</a:t>
            </a:r>
          </a:p>
        </p:txBody>
      </p:sp>
      <p:sp>
        <p:nvSpPr>
          <p:cNvPr id="4" name="Slide Number Placeholder 3">
            <a:extLst>
              <a:ext uri="{FF2B5EF4-FFF2-40B4-BE49-F238E27FC236}">
                <a16:creationId xmlns:a16="http://schemas.microsoft.com/office/drawing/2014/main" id="{C9A7A2C4-1159-8FF1-CD80-3D08D6D8E248}"/>
              </a:ext>
            </a:extLst>
          </p:cNvPr>
          <p:cNvSpPr>
            <a:spLocks noGrp="1"/>
          </p:cNvSpPr>
          <p:nvPr>
            <p:ph type="sldNum" sz="quarter" idx="12"/>
          </p:nvPr>
        </p:nvSpPr>
        <p:spPr/>
        <p:txBody>
          <a:bodyPr/>
          <a:lstStyle/>
          <a:p>
            <a:fld id="{54FE24AD-67B7-2944-AC69-3A9FF21766CE}" type="slidenum">
              <a:rPr lang="en-US" smtClean="0"/>
              <a:pPr/>
              <a:t>7</a:t>
            </a:fld>
            <a:endParaRPr lang="en-US"/>
          </a:p>
        </p:txBody>
      </p:sp>
      <p:sp>
        <p:nvSpPr>
          <p:cNvPr id="5" name="Title 1">
            <a:extLst>
              <a:ext uri="{FF2B5EF4-FFF2-40B4-BE49-F238E27FC236}">
                <a16:creationId xmlns:a16="http://schemas.microsoft.com/office/drawing/2014/main" id="{887DAE38-1BD5-D2F2-939E-C59CE1E4B54E}"/>
              </a:ext>
            </a:extLst>
          </p:cNvPr>
          <p:cNvSpPr txBox="1">
            <a:spLocks/>
          </p:cNvSpPr>
          <p:nvPr/>
        </p:nvSpPr>
        <p:spPr>
          <a:xfrm>
            <a:off x="563880" y="4061222"/>
            <a:ext cx="2934694" cy="45761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1800" b="1" i="0" kern="1200">
                <a:solidFill>
                  <a:srgbClr val="252525"/>
                </a:solidFill>
                <a:latin typeface="Arial Black" panose="020B0604020202020204" pitchFamily="34" charset="0"/>
                <a:ea typeface="+mj-ea"/>
                <a:cs typeface="Arial Black" panose="020B0604020202020204" pitchFamily="34" charset="0"/>
              </a:defRPr>
            </a:lvl1pPr>
          </a:lstStyle>
          <a:p>
            <a:r>
              <a:rPr lang="en-US" b="0" dirty="0">
                <a:solidFill>
                  <a:schemeClr val="bg2">
                    <a:lumMod val="90000"/>
                  </a:schemeClr>
                </a:solidFill>
                <a:latin typeface="Arial" panose="020B0604020202020204" pitchFamily="34" charset="0"/>
                <a:cs typeface="Arial" panose="020B0604020202020204" pitchFamily="34" charset="0"/>
              </a:rPr>
              <a:t>SIZING</a:t>
            </a:r>
            <a:endParaRPr lang="en-US" dirty="0"/>
          </a:p>
        </p:txBody>
      </p:sp>
      <p:sp>
        <p:nvSpPr>
          <p:cNvPr id="6" name="Content Placeholder 2">
            <a:extLst>
              <a:ext uri="{FF2B5EF4-FFF2-40B4-BE49-F238E27FC236}">
                <a16:creationId xmlns:a16="http://schemas.microsoft.com/office/drawing/2014/main" id="{A4B0C60C-4A92-DA60-B769-12C3AA7B0618}"/>
              </a:ext>
            </a:extLst>
          </p:cNvPr>
          <p:cNvSpPr txBox="1">
            <a:spLocks/>
          </p:cNvSpPr>
          <p:nvPr/>
        </p:nvSpPr>
        <p:spPr>
          <a:xfrm>
            <a:off x="563880" y="4600922"/>
            <a:ext cx="2934694" cy="1161925"/>
          </a:xfrm>
          <a:prstGeom prst="rect">
            <a:avLst/>
          </a:prstGeom>
        </p:spPr>
        <p:txBody>
          <a:bodyPr vert="horz" lIns="91440" tIns="45720" rIns="91440" bIns="45720" rtlCol="0">
            <a:normAutofit/>
          </a:bodyPr>
          <a:lstStyle>
            <a:lvl1pPr marL="0" indent="0" algn="l" defTabSz="914400" rtl="0" eaLnBrk="1" latinLnBrk="0" hangingPunct="1">
              <a:lnSpc>
                <a:spcPct val="120000"/>
              </a:lnSpc>
              <a:spcBef>
                <a:spcPts val="1000"/>
              </a:spcBef>
              <a:buFont typeface="Arial" panose="020B0604020202020204" pitchFamily="34" charset="0"/>
              <a:buNone/>
              <a:defRPr sz="900" kern="1200">
                <a:solidFill>
                  <a:schemeClr val="tx1"/>
                </a:solidFill>
                <a:latin typeface="+mn-lt"/>
                <a:ea typeface="+mn-ea"/>
                <a:cs typeface="+mn-cs"/>
              </a:defRPr>
            </a:lvl1pPr>
            <a:lvl2pPr marL="457200" indent="0" algn="l" defTabSz="914400" rtl="0" eaLnBrk="1" latinLnBrk="0" hangingPunct="1">
              <a:lnSpc>
                <a:spcPct val="120000"/>
              </a:lnSpc>
              <a:spcBef>
                <a:spcPts val="500"/>
              </a:spcBef>
              <a:buFont typeface="Arial" panose="020B0604020202020204" pitchFamily="34" charset="0"/>
              <a:buNone/>
              <a:defRPr sz="900" kern="1200">
                <a:solidFill>
                  <a:schemeClr val="tx1"/>
                </a:solidFill>
                <a:latin typeface="+mn-lt"/>
                <a:ea typeface="+mn-ea"/>
                <a:cs typeface="+mn-cs"/>
              </a:defRPr>
            </a:lvl2pPr>
            <a:lvl3pPr marL="914400" indent="0" algn="l" defTabSz="914400" rtl="0" eaLnBrk="1" latinLnBrk="0" hangingPunct="1">
              <a:lnSpc>
                <a:spcPct val="120000"/>
              </a:lnSpc>
              <a:spcBef>
                <a:spcPts val="500"/>
              </a:spcBef>
              <a:buFont typeface="Arial" panose="020B0604020202020204" pitchFamily="34" charset="0"/>
              <a:buNone/>
              <a:defRPr sz="900" kern="1200">
                <a:solidFill>
                  <a:schemeClr val="tx1"/>
                </a:solidFill>
                <a:latin typeface="+mn-lt"/>
                <a:ea typeface="+mn-ea"/>
                <a:cs typeface="+mn-cs"/>
              </a:defRPr>
            </a:lvl3pPr>
            <a:lvl4pPr marL="1371600" indent="0" algn="l" defTabSz="914400" rtl="0" eaLnBrk="1" latinLnBrk="0" hangingPunct="1">
              <a:lnSpc>
                <a:spcPct val="120000"/>
              </a:lnSpc>
              <a:spcBef>
                <a:spcPts val="500"/>
              </a:spcBef>
              <a:buFont typeface="Arial" panose="020B0604020202020204" pitchFamily="34" charset="0"/>
              <a:buNone/>
              <a:defRPr sz="900" kern="1200">
                <a:solidFill>
                  <a:schemeClr val="tx1"/>
                </a:solidFill>
                <a:latin typeface="+mn-lt"/>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logo and mark do not have a maximum size. The minimum size suggestions here ensure the text is readable and the mark is clear.</a:t>
            </a:r>
          </a:p>
        </p:txBody>
      </p:sp>
      <p:pic>
        <p:nvPicPr>
          <p:cNvPr id="7" name="Picture 6">
            <a:extLst>
              <a:ext uri="{FF2B5EF4-FFF2-40B4-BE49-F238E27FC236}">
                <a16:creationId xmlns:a16="http://schemas.microsoft.com/office/drawing/2014/main" id="{A9766CE1-B013-DD43-3F9A-99E408D3A428}"/>
              </a:ext>
            </a:extLst>
          </p:cNvPr>
          <p:cNvPicPr>
            <a:picLocks noChangeAspect="1"/>
          </p:cNvPicPr>
          <p:nvPr/>
        </p:nvPicPr>
        <p:blipFill rotWithShape="1">
          <a:blip r:embed="rId2">
            <a:extLst>
              <a:ext uri="{28A0092B-C50C-407E-A947-70E740481C1C}">
                <a14:useLocalDpi xmlns:a14="http://schemas.microsoft.com/office/drawing/2010/main"/>
              </a:ext>
            </a:extLst>
          </a:blip>
          <a:srcRect l="33662"/>
          <a:stretch/>
        </p:blipFill>
        <p:spPr>
          <a:xfrm>
            <a:off x="4104166" y="0"/>
            <a:ext cx="8087833" cy="6858000"/>
          </a:xfrm>
          <a:prstGeom prst="rect">
            <a:avLst/>
          </a:prstGeom>
        </p:spPr>
      </p:pic>
    </p:spTree>
    <p:extLst>
      <p:ext uri="{BB962C8B-B14F-4D97-AF65-F5344CB8AC3E}">
        <p14:creationId xmlns:p14="http://schemas.microsoft.com/office/powerpoint/2010/main" val="1087676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B41B33D-B9B3-3211-D4AA-BCD856C7B122}"/>
              </a:ext>
            </a:extLst>
          </p:cNvPr>
          <p:cNvSpPr>
            <a:spLocks noGrp="1"/>
          </p:cNvSpPr>
          <p:nvPr>
            <p:ph type="sldNum" sz="quarter" idx="12"/>
          </p:nvPr>
        </p:nvSpPr>
        <p:spPr/>
        <p:txBody>
          <a:bodyPr/>
          <a:lstStyle/>
          <a:p>
            <a:fld id="{54FE24AD-67B7-2944-AC69-3A9FF21766CE}" type="slidenum">
              <a:rPr lang="en-US" smtClean="0"/>
              <a:pPr/>
              <a:t>8</a:t>
            </a:fld>
            <a:endParaRPr lang="en-US"/>
          </a:p>
        </p:txBody>
      </p:sp>
      <p:sp>
        <p:nvSpPr>
          <p:cNvPr id="5" name="Title 1">
            <a:extLst>
              <a:ext uri="{FF2B5EF4-FFF2-40B4-BE49-F238E27FC236}">
                <a16:creationId xmlns:a16="http://schemas.microsoft.com/office/drawing/2014/main" id="{230C566A-50B4-C796-2997-53BAE5E2945F}"/>
              </a:ext>
            </a:extLst>
          </p:cNvPr>
          <p:cNvSpPr>
            <a:spLocks noGrp="1"/>
          </p:cNvSpPr>
          <p:nvPr>
            <p:ph type="title"/>
          </p:nvPr>
        </p:nvSpPr>
        <p:spPr>
          <a:xfrm>
            <a:off x="563880" y="637538"/>
            <a:ext cx="2934694" cy="858677"/>
          </a:xfrm>
        </p:spPr>
        <p:txBody>
          <a:bodyPr/>
          <a:lstStyle/>
          <a:p>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DON’Ts</a:t>
            </a:r>
            <a:endParaRPr lang="en-US" dirty="0"/>
          </a:p>
        </p:txBody>
      </p:sp>
      <p:sp>
        <p:nvSpPr>
          <p:cNvPr id="6" name="Content Placeholder 2">
            <a:extLst>
              <a:ext uri="{FF2B5EF4-FFF2-40B4-BE49-F238E27FC236}">
                <a16:creationId xmlns:a16="http://schemas.microsoft.com/office/drawing/2014/main" id="{42DE1BD4-BB31-14FD-858C-5A3561A69A7C}"/>
              </a:ext>
            </a:extLst>
          </p:cNvPr>
          <p:cNvSpPr>
            <a:spLocks noGrp="1"/>
          </p:cNvSpPr>
          <p:nvPr>
            <p:ph sz="half" idx="1"/>
          </p:nvPr>
        </p:nvSpPr>
        <p:spPr>
          <a:xfrm>
            <a:off x="563880" y="1496215"/>
            <a:ext cx="2934694" cy="1932785"/>
          </a:xfrm>
        </p:spPr>
        <p:txBody>
          <a:bodyPr>
            <a:noAutofit/>
          </a:bodyPr>
          <a:lstStyle/>
          <a:p>
            <a:r>
              <a:rPr lang="en-US" dirty="0"/>
              <a:t>To ensure the consistency and integrity of the logo:</a:t>
            </a:r>
          </a:p>
          <a:p>
            <a:r>
              <a:rPr lang="en-US" dirty="0"/>
              <a:t>1.  Do not stretch or distort the logo or its elements</a:t>
            </a:r>
          </a:p>
          <a:p>
            <a:r>
              <a:rPr lang="en-US" dirty="0"/>
              <a:t>2. Do not rotate the logo or its elements</a:t>
            </a:r>
          </a:p>
          <a:p>
            <a:r>
              <a:rPr lang="en-US" dirty="0"/>
              <a:t>3. Do not change the proportion of the elements</a:t>
            </a:r>
          </a:p>
          <a:p>
            <a:r>
              <a:rPr lang="en-US" dirty="0"/>
              <a:t>4. Do not use any colors that are not outlined on page 4</a:t>
            </a:r>
          </a:p>
          <a:p>
            <a:r>
              <a:rPr lang="en-US" dirty="0"/>
              <a:t>5. Do not use the logo on backgrounds that are busy </a:t>
            </a:r>
          </a:p>
          <a:p>
            <a:r>
              <a:rPr lang="en-US" dirty="0"/>
              <a:t>6. Do not use the 2-color version of the logo when there is not enough contrast with the background to clearly see the elements</a:t>
            </a:r>
          </a:p>
        </p:txBody>
      </p:sp>
      <p:pic>
        <p:nvPicPr>
          <p:cNvPr id="7" name="Picture 6">
            <a:extLst>
              <a:ext uri="{FF2B5EF4-FFF2-40B4-BE49-F238E27FC236}">
                <a16:creationId xmlns:a16="http://schemas.microsoft.com/office/drawing/2014/main" id="{C3B50EDE-3B25-13A5-E263-4AE4DDF40EC6}"/>
              </a:ext>
            </a:extLst>
          </p:cNvPr>
          <p:cNvPicPr>
            <a:picLocks noChangeAspect="1"/>
          </p:cNvPicPr>
          <p:nvPr/>
        </p:nvPicPr>
        <p:blipFill rotWithShape="1">
          <a:blip r:embed="rId2">
            <a:extLst>
              <a:ext uri="{28A0092B-C50C-407E-A947-70E740481C1C}">
                <a14:useLocalDpi xmlns:a14="http://schemas.microsoft.com/office/drawing/2010/main"/>
              </a:ext>
            </a:extLst>
          </a:blip>
          <a:srcRect l="32268"/>
          <a:stretch/>
        </p:blipFill>
        <p:spPr>
          <a:xfrm>
            <a:off x="3934046" y="0"/>
            <a:ext cx="8257953" cy="6858000"/>
          </a:xfrm>
          <a:prstGeom prst="rect">
            <a:avLst/>
          </a:prstGeom>
        </p:spPr>
      </p:pic>
    </p:spTree>
    <p:extLst>
      <p:ext uri="{BB962C8B-B14F-4D97-AF65-F5344CB8AC3E}">
        <p14:creationId xmlns:p14="http://schemas.microsoft.com/office/powerpoint/2010/main" val="2085482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A584135-5951-A299-646A-28A3CA86F8A3}"/>
              </a:ext>
            </a:extLst>
          </p:cNvPr>
          <p:cNvSpPr>
            <a:spLocks noGrp="1"/>
          </p:cNvSpPr>
          <p:nvPr>
            <p:ph type="sldNum" sz="quarter" idx="12"/>
          </p:nvPr>
        </p:nvSpPr>
        <p:spPr/>
        <p:txBody>
          <a:bodyPr/>
          <a:lstStyle/>
          <a:p>
            <a:fld id="{54FE24AD-67B7-2944-AC69-3A9FF21766CE}" type="slidenum">
              <a:rPr lang="en-US" smtClean="0"/>
              <a:pPr/>
              <a:t>9</a:t>
            </a:fld>
            <a:endParaRPr lang="en-US"/>
          </a:p>
        </p:txBody>
      </p:sp>
      <p:sp>
        <p:nvSpPr>
          <p:cNvPr id="5" name="Title 1">
            <a:extLst>
              <a:ext uri="{FF2B5EF4-FFF2-40B4-BE49-F238E27FC236}">
                <a16:creationId xmlns:a16="http://schemas.microsoft.com/office/drawing/2014/main" id="{76B826E0-A2CB-50BC-B9D6-DCAE0837728A}"/>
              </a:ext>
            </a:extLst>
          </p:cNvPr>
          <p:cNvSpPr>
            <a:spLocks noGrp="1"/>
          </p:cNvSpPr>
          <p:nvPr>
            <p:ph type="title"/>
          </p:nvPr>
        </p:nvSpPr>
        <p:spPr>
          <a:xfrm>
            <a:off x="563880" y="637538"/>
            <a:ext cx="2934694" cy="858677"/>
          </a:xfrm>
        </p:spPr>
        <p:txBody>
          <a:bodyPr/>
          <a:lstStyle/>
          <a:p>
            <a:r>
              <a:rPr lang="en-US" dirty="0"/>
              <a:t>LOGO USAGE</a:t>
            </a:r>
            <a:br>
              <a:rPr lang="en-US" dirty="0"/>
            </a:br>
            <a:r>
              <a:rPr lang="en-US" b="0" dirty="0">
                <a:solidFill>
                  <a:schemeClr val="bg2">
                    <a:lumMod val="90000"/>
                  </a:schemeClr>
                </a:solidFill>
                <a:latin typeface="Arial" panose="020B0604020202020204" pitchFamily="34" charset="0"/>
                <a:cs typeface="Arial" panose="020B0604020202020204" pitchFamily="34" charset="0"/>
              </a:rPr>
              <a:t>EXAMPLES</a:t>
            </a:r>
            <a:endParaRPr lang="en-US" dirty="0"/>
          </a:p>
        </p:txBody>
      </p:sp>
      <p:pic>
        <p:nvPicPr>
          <p:cNvPr id="9" name="Picture 8">
            <a:extLst>
              <a:ext uri="{FF2B5EF4-FFF2-40B4-BE49-F238E27FC236}">
                <a16:creationId xmlns:a16="http://schemas.microsoft.com/office/drawing/2014/main" id="{351ED2DB-9F3D-D1EC-2B4C-7407FCD9FFFB}"/>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4125433" y="0"/>
            <a:ext cx="4911890" cy="2881423"/>
          </a:xfrm>
          <a:prstGeom prst="rect">
            <a:avLst/>
          </a:prstGeom>
        </p:spPr>
      </p:pic>
      <p:pic>
        <p:nvPicPr>
          <p:cNvPr id="10" name="Picture 9">
            <a:extLst>
              <a:ext uri="{FF2B5EF4-FFF2-40B4-BE49-F238E27FC236}">
                <a16:creationId xmlns:a16="http://schemas.microsoft.com/office/drawing/2014/main" id="{B0B63E5D-3EC6-F68B-539A-2E128B19C585}"/>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9037322" y="0"/>
            <a:ext cx="3154677" cy="3646967"/>
          </a:xfrm>
          <a:prstGeom prst="rect">
            <a:avLst/>
          </a:prstGeom>
        </p:spPr>
      </p:pic>
      <p:pic>
        <p:nvPicPr>
          <p:cNvPr id="11" name="Picture 10">
            <a:extLst>
              <a:ext uri="{FF2B5EF4-FFF2-40B4-BE49-F238E27FC236}">
                <a16:creationId xmlns:a16="http://schemas.microsoft.com/office/drawing/2014/main" id="{87AD2011-DBD9-21BE-0CE7-5CE66528B48A}"/>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125432" y="3429000"/>
            <a:ext cx="4359349" cy="3429000"/>
          </a:xfrm>
          <a:prstGeom prst="rect">
            <a:avLst/>
          </a:prstGeom>
        </p:spPr>
      </p:pic>
      <p:pic>
        <p:nvPicPr>
          <p:cNvPr id="12" name="Picture 11">
            <a:extLst>
              <a:ext uri="{FF2B5EF4-FFF2-40B4-BE49-F238E27FC236}">
                <a16:creationId xmlns:a16="http://schemas.microsoft.com/office/drawing/2014/main" id="{194BA2C6-FE36-822F-5ABE-A64197EEB8C5}"/>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8580474" y="3646966"/>
            <a:ext cx="3611525" cy="3211033"/>
          </a:xfrm>
          <a:prstGeom prst="rect">
            <a:avLst/>
          </a:prstGeom>
        </p:spPr>
      </p:pic>
    </p:spTree>
    <p:extLst>
      <p:ext uri="{BB962C8B-B14F-4D97-AF65-F5344CB8AC3E}">
        <p14:creationId xmlns:p14="http://schemas.microsoft.com/office/powerpoint/2010/main" val="32464727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BAE673E5F8A444CA4C934AA423B53CF" ma:contentTypeVersion="14" ma:contentTypeDescription="Create a new document." ma:contentTypeScope="" ma:versionID="6b67cfb65a3875b3dd11aa0d1e73643c">
  <xsd:schema xmlns:xsd="http://www.w3.org/2001/XMLSchema" xmlns:xs="http://www.w3.org/2001/XMLSchema" xmlns:p="http://schemas.microsoft.com/office/2006/metadata/properties" xmlns:ns2="a5f34a48-7a90-4266-87eb-475f917b4469" xmlns:ns3="7aef41b9-1383-42c2-b763-6d64f33e9f2f" targetNamespace="http://schemas.microsoft.com/office/2006/metadata/properties" ma:root="true" ma:fieldsID="5286999f2dea490b656f891840b2dc27" ns2:_="" ns3:_="">
    <xsd:import namespace="a5f34a48-7a90-4266-87eb-475f917b4469"/>
    <xsd:import namespace="7aef41b9-1383-42c2-b763-6d64f33e9f2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Details" minOccurs="0"/>
                <xsd:element ref="ns3: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f34a48-7a90-4266-87eb-475f917b446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2a7515c-90a7-421b-ad67-16208a055132"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aef41b9-1383-42c2-b763-6d64f33e9f2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938e64ab-cd60-4ba4-9d3f-b1c1b5075ff9}" ma:internalName="TaxCatchAll" ma:showField="CatchAllData" ma:web="7aef41b9-1383-42c2-b763-6d64f33e9f2f">
      <xsd:complexType>
        <xsd:complexContent>
          <xsd:extension base="dms:MultiChoiceLookup">
            <xsd:sequence>
              <xsd:element name="Value" type="dms:Lookup" maxOccurs="unbounded" minOccurs="0" nillable="true"/>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5f34a48-7a90-4266-87eb-475f917b4469">
      <Terms xmlns="http://schemas.microsoft.com/office/infopath/2007/PartnerControls"/>
    </lcf76f155ced4ddcb4097134ff3c332f>
    <TaxCatchAll xmlns="7aef41b9-1383-42c2-b763-6d64f33e9f2f" xsi:nil="true"/>
  </documentManagement>
</p:properties>
</file>

<file path=customXml/itemProps1.xml><?xml version="1.0" encoding="utf-8"?>
<ds:datastoreItem xmlns:ds="http://schemas.openxmlformats.org/officeDocument/2006/customXml" ds:itemID="{05BDAF1B-B792-4775-96D8-0ABB3CA13FE4}"/>
</file>

<file path=customXml/itemProps2.xml><?xml version="1.0" encoding="utf-8"?>
<ds:datastoreItem xmlns:ds="http://schemas.openxmlformats.org/officeDocument/2006/customXml" ds:itemID="{623547B6-1C12-406A-B347-5B1DD452DC69}">
  <ds:schemaRefs>
    <ds:schemaRef ds:uri="http://schemas.microsoft.com/sharepoint/v3/contenttype/forms"/>
  </ds:schemaRefs>
</ds:datastoreItem>
</file>

<file path=customXml/itemProps3.xml><?xml version="1.0" encoding="utf-8"?>
<ds:datastoreItem xmlns:ds="http://schemas.openxmlformats.org/officeDocument/2006/customXml" ds:itemID="{5C9AEB09-27D8-4953-8DC4-C228EF3F70E9}"/>
</file>

<file path=docMetadata/LabelInfo.xml><?xml version="1.0" encoding="utf-8"?>
<clbl:labelList xmlns:clbl="http://schemas.microsoft.com/office/2020/mipLabelMetadata">
  <clbl:label id="{46c98d88-e344-4ed4-8496-4ed7712e255d}" enabled="0" method="" siteId="{46c98d88-e344-4ed4-8496-4ed7712e255d}" removed="1"/>
</clbl:labelList>
</file>

<file path=docProps/app.xml><?xml version="1.0" encoding="utf-8"?>
<Properties xmlns="http://schemas.openxmlformats.org/officeDocument/2006/extended-properties" xmlns:vt="http://schemas.openxmlformats.org/officeDocument/2006/docPropsVTypes">
  <TotalTime>359</TotalTime>
  <Words>1880</Words>
  <Application>Microsoft Office PowerPoint</Application>
  <PresentationFormat>Widescreen</PresentationFormat>
  <Paragraphs>171</Paragraphs>
  <Slides>21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Arial Black</vt:lpstr>
      <vt:lpstr>Calibri</vt:lpstr>
      <vt:lpstr>Slack-Lato</vt:lpstr>
      <vt:lpstr>Office Theme</vt:lpstr>
      <vt:lpstr>PowerPoint Presentation</vt:lpstr>
      <vt:lpstr>LOGO STRUCTURE</vt:lpstr>
      <vt:lpstr>PRIMARY  LOGO USAGE ONE COLOR</vt:lpstr>
      <vt:lpstr>PRIMARY  LOGO USAGE TWO COLOR</vt:lpstr>
      <vt:lpstr>PRIMARY  LOGO USAGE STACKED</vt:lpstr>
      <vt:lpstr>PRIMARY  LOGO USAGE MARK</vt:lpstr>
      <vt:lpstr>LOGO USAGE CLEAR SPACE</vt:lpstr>
      <vt:lpstr>LOGO USAGE DON’Ts</vt:lpstr>
      <vt:lpstr>LOGO USAGE EXAMPLES</vt:lpstr>
      <vt:lpstr>CHAMPION ICON CHIP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Wilson</dc:creator>
  <cp:lastModifiedBy>Holt, Chris</cp:lastModifiedBy>
  <cp:revision>31</cp:revision>
  <dcterms:created xsi:type="dcterms:W3CDTF">2022-04-27T20:17:58Z</dcterms:created>
  <dcterms:modified xsi:type="dcterms:W3CDTF">2023-12-05T13:45:40Z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0x010100ABAE673E5F8A444CA4C934AA423B53CF</vt:lpwstr>
  </property>
</Properties>
</file>